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  <p:sldMasterId id="2147483881" r:id="rId2"/>
    <p:sldMasterId id="2147483893" r:id="rId3"/>
  </p:sldMasterIdLst>
  <p:notesMasterIdLst>
    <p:notesMasterId r:id="rId10"/>
  </p:notesMasterIdLst>
  <p:handoutMasterIdLst>
    <p:handoutMasterId r:id="rId11"/>
  </p:handoutMasterIdLst>
  <p:sldIdLst>
    <p:sldId id="262" r:id="rId4"/>
    <p:sldId id="313" r:id="rId5"/>
    <p:sldId id="311" r:id="rId6"/>
    <p:sldId id="307" r:id="rId7"/>
    <p:sldId id="308" r:id="rId8"/>
    <p:sldId id="31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36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>
        <p:guide pos="33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0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6AAEB-A2AE-4F83-B8E3-0A775287A002}" type="datetimeFigureOut">
              <a:rPr lang="tr-TR" smtClean="0"/>
              <a:t>14.06.2017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52662-60A1-4422-8641-27EE9D36E9B2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512558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65EC7-890A-4440-890F-0377944E1EBA}" type="datetimeFigureOut">
              <a:rPr lang="tr-TR" smtClean="0"/>
              <a:t>14.06.2017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D706B-9D31-4859-A213-F6770315D6E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96876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341B-2494-41CD-B441-F05D97164E23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026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43C8-E22C-41AA-8622-2AB82D2D4948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086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29F7-F21C-47CB-AD92-5F82325E4E9C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1270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9C0F60D-B613-44A5-8EE5-519D2F20779B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3740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E340-357B-4532-BC7F-EAEFB70DC1D9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2378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89F9-A490-4899-9120-4B075DC45FEB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5968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C2B3-53E4-4D8E-834D-6C699F7EDD79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992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F4E-E047-4572-8D1C-6D3EE517AC80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936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98E8-5DE9-485B-B73B-B16A235ADBCA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6885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899B-4E24-49B0-A319-19D84CA6EE75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9877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FFEF-D4DC-4017-8D91-3D137BD82A7E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012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ADA5-91F6-4449-B7D9-FB02B27498F5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2187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6528-277E-49FC-9138-31670851CABD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5750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77A9-025A-4BC4-836D-C08933EFAE26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679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796C-3334-4377-A4E8-A816F6C564B2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06253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9C0F60D-B613-44A5-8EE5-519D2F20779B}" type="datetime1">
              <a:rPr lang="tr-TR" smtClean="0">
                <a:solidFill>
                  <a:prstClr val="white">
                    <a:lumMod val="50000"/>
                  </a:prstClr>
                </a:solidFill>
              </a:rPr>
              <a:pPr/>
              <a:t>14.06.2017</a:t>
            </a:fld>
            <a:endParaRPr lang="tr-TR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tr-TR" dirty="0" smtClean="0">
                <a:solidFill>
                  <a:prstClr val="white">
                    <a:lumMod val="65000"/>
                  </a:prstClr>
                </a:solidFill>
              </a:rPr>
              <a:t>T.C. MİLLÎ EĞİTİM BAKANLIĞI Ölçme, Değerlendirme ve Sınav Hizmetleri Genel Müdürlüğü</a:t>
            </a:r>
            <a:endParaRPr lang="tr-TR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3F36BD5-23C7-4C55-A3C0-04BD00FA661E}" type="slidenum">
              <a:rPr lang="tr-TR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4626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E340-357B-4532-BC7F-EAEFB70DC1D9}" type="datetime1">
              <a:rPr lang="tr-TR" smtClean="0">
                <a:solidFill>
                  <a:srgbClr val="3D3D3D">
                    <a:lumMod val="20000"/>
                    <a:lumOff val="80000"/>
                  </a:srgbClr>
                </a:solidFill>
              </a:rPr>
              <a:pPr/>
              <a:t>14.06.2017</a:t>
            </a:fld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T.C. MİLLÎ EĞİTİM BAKANLIĞI Ölçme, Değerlendirme ve Sınav Hizmetleri Genel Müdürlüğü</a:t>
            </a:r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>
                <a:solidFill>
                  <a:srgbClr val="3D3D3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tr-TR" dirty="0">
              <a:solidFill>
                <a:srgbClr val="3D3D3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341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89F9-A490-4899-9120-4B075DC45FEB}" type="datetime1">
              <a:rPr lang="tr-TR" smtClean="0">
                <a:solidFill>
                  <a:srgbClr val="3D3D3D">
                    <a:lumMod val="20000"/>
                    <a:lumOff val="80000"/>
                  </a:srgbClr>
                </a:solidFill>
              </a:rPr>
              <a:pPr/>
              <a:t>14.06.2017</a:t>
            </a:fld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T.C. MİLLÎ EĞİTİM BAKANLIĞI Ölçme, Değerlendirme ve Sınav Hizmetleri Genel Müdürlüğü</a:t>
            </a:r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>
                <a:solidFill>
                  <a:srgbClr val="3D3D3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tr-TR" dirty="0">
              <a:solidFill>
                <a:srgbClr val="3D3D3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818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C2B3-53E4-4D8E-834D-6C699F7EDD79}" type="datetime1">
              <a:rPr lang="tr-TR" smtClean="0">
                <a:solidFill>
                  <a:srgbClr val="3D3D3D">
                    <a:lumMod val="20000"/>
                    <a:lumOff val="80000"/>
                  </a:srgbClr>
                </a:solidFill>
              </a:rPr>
              <a:pPr/>
              <a:t>14.06.2017</a:t>
            </a:fld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T.C. MİLLÎ EĞİTİM BAKANLIĞI Ölçme, Değerlendirme ve Sınav Hizmetleri Genel Müdürlüğü</a:t>
            </a:r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>
                <a:solidFill>
                  <a:srgbClr val="3D3D3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tr-TR" dirty="0">
              <a:solidFill>
                <a:srgbClr val="3D3D3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962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F4E-E047-4572-8D1C-6D3EE517AC80}" type="datetime1">
              <a:rPr lang="tr-TR" smtClean="0">
                <a:solidFill>
                  <a:srgbClr val="3D3D3D">
                    <a:lumMod val="20000"/>
                    <a:lumOff val="80000"/>
                  </a:srgbClr>
                </a:solidFill>
              </a:rPr>
              <a:pPr/>
              <a:t>14.06.2017</a:t>
            </a:fld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T.C. MİLLÎ EĞİTİM BAKANLIĞI Ölçme, Değerlendirme ve Sınav Hizmetleri Genel Müdürlüğü</a:t>
            </a:r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>
                <a:solidFill>
                  <a:srgbClr val="3D3D3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tr-TR" dirty="0">
              <a:solidFill>
                <a:srgbClr val="3D3D3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87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98E8-5DE9-485B-B73B-B16A235ADBCA}" type="datetime1">
              <a:rPr lang="tr-TR" smtClean="0">
                <a:solidFill>
                  <a:srgbClr val="3D3D3D">
                    <a:lumMod val="20000"/>
                    <a:lumOff val="80000"/>
                  </a:srgbClr>
                </a:solidFill>
              </a:rPr>
              <a:pPr/>
              <a:t>14.06.2017</a:t>
            </a:fld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T.C. MİLLÎ EĞİTİM BAKANLIĞI Ölçme, Değerlendirme ve Sınav Hizmetleri Genel Müdürlüğü</a:t>
            </a:r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>
                <a:solidFill>
                  <a:srgbClr val="3D3D3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tr-TR" dirty="0">
              <a:solidFill>
                <a:srgbClr val="3D3D3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54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899B-4E24-49B0-A319-19D84CA6EE75}" type="datetime1">
              <a:rPr lang="tr-TR" smtClean="0">
                <a:solidFill>
                  <a:srgbClr val="3D3D3D">
                    <a:lumMod val="20000"/>
                    <a:lumOff val="80000"/>
                  </a:srgbClr>
                </a:solidFill>
              </a:rPr>
              <a:pPr/>
              <a:t>14.06.2017</a:t>
            </a:fld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T.C. MİLLÎ EĞİTİM BAKANLIĞI Ölçme, Değerlendirme ve Sınav Hizmetleri Genel Müdürlüğü</a:t>
            </a:r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>
                <a:solidFill>
                  <a:srgbClr val="3D3D3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tr-TR" dirty="0">
              <a:solidFill>
                <a:srgbClr val="3D3D3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35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0062-C0D7-4DD5-9A08-B863ED9C9DB6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8945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FFEF-D4DC-4017-8D91-3D137BD82A7E}" type="datetime1">
              <a:rPr lang="tr-TR" smtClean="0">
                <a:solidFill>
                  <a:srgbClr val="3D3D3D">
                    <a:lumMod val="20000"/>
                    <a:lumOff val="80000"/>
                  </a:srgbClr>
                </a:solidFill>
              </a:rPr>
              <a:pPr/>
              <a:t>14.06.2017</a:t>
            </a:fld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T.C. MİLLÎ EĞİTİM BAKANLIĞI Ölçme, Değerlendirme ve Sınav Hizmetleri Genel Müdürlüğü</a:t>
            </a:r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>
                <a:solidFill>
                  <a:srgbClr val="3D3D3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tr-TR" dirty="0">
              <a:solidFill>
                <a:srgbClr val="3D3D3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01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6528-277E-49FC-9138-31670851CABD}" type="datetime1">
              <a:rPr lang="tr-TR" smtClean="0">
                <a:solidFill>
                  <a:srgbClr val="3D3D3D">
                    <a:lumMod val="20000"/>
                    <a:lumOff val="80000"/>
                  </a:srgbClr>
                </a:solidFill>
              </a:rPr>
              <a:pPr/>
              <a:t>14.06.2017</a:t>
            </a:fld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T.C. MİLLÎ EĞİTİM BAKANLIĞI Ölçme, Değerlendirme ve Sınav Hizmetleri Genel Müdürlüğü</a:t>
            </a:r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>
                <a:solidFill>
                  <a:srgbClr val="3D3D3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tr-TR" dirty="0">
              <a:solidFill>
                <a:srgbClr val="3D3D3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37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77A9-025A-4BC4-836D-C08933EFAE26}" type="datetime1">
              <a:rPr lang="tr-TR" smtClean="0">
                <a:solidFill>
                  <a:srgbClr val="3D3D3D">
                    <a:lumMod val="20000"/>
                    <a:lumOff val="80000"/>
                  </a:srgbClr>
                </a:solidFill>
              </a:rPr>
              <a:pPr/>
              <a:t>14.06.2017</a:t>
            </a:fld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T.C. MİLLÎ EĞİTİM BAKANLIĞI Ölçme, Değerlendirme ve Sınav Hizmetleri Genel Müdürlüğü</a:t>
            </a:r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>
                <a:solidFill>
                  <a:srgbClr val="3D3D3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tr-TR" dirty="0">
              <a:solidFill>
                <a:srgbClr val="3D3D3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9131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796C-3334-4377-A4E8-A816F6C564B2}" type="datetime1">
              <a:rPr lang="tr-TR" smtClean="0">
                <a:solidFill>
                  <a:srgbClr val="3D3D3D">
                    <a:lumMod val="20000"/>
                    <a:lumOff val="80000"/>
                  </a:srgbClr>
                </a:solidFill>
              </a:rPr>
              <a:pPr/>
              <a:t>14.06.2017</a:t>
            </a:fld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T.C. MİLLÎ EĞİTİM BAKANLIĞI Ölçme, Değerlendirme ve Sınav Hizmetleri Genel Müdürlüğü</a:t>
            </a:r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>
                <a:solidFill>
                  <a:srgbClr val="3D3D3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tr-TR" dirty="0">
              <a:solidFill>
                <a:srgbClr val="3D3D3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8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F967-D835-4E62-A8C4-082A758FB565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799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3ECD-ABB9-4D57-84D7-E705B96EBA5A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B353-DEDD-45D4-9AC7-46D2648799EE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1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10CE-E3C9-4E39-A877-A0C26B450623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577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EBB4-0B42-469F-A210-F6FB17823A65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70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9D2A-11C0-4F41-923D-0167EDCD8814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771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20000"/>
            <a:lum/>
          </a:blip>
          <a:srcRect/>
          <a:stretch>
            <a:fillRect l="30000" t="25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DA08E0-E593-45B0-A8D8-1664131DF4F9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461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30000" t="25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DAC19E2-E771-4F15-A62D-5C4BCC6B8B4F}" type="datetime1">
              <a:rPr lang="tr-TR" smtClean="0"/>
              <a:t>14.06.2017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tr-TR" dirty="0" smtClean="0"/>
              <a:t>T.C. MİLLÎ EĞİTİM BAKANLIĞI Ölçme, Değerlendirme ve Sınav Hizmetleri Genel Müdürlüğü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3F36BD5-23C7-4C55-A3C0-04BD00FA661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817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30000" t="25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DAC19E2-E771-4F15-A62D-5C4BCC6B8B4F}" type="datetime1">
              <a:rPr lang="tr-TR" smtClean="0">
                <a:solidFill>
                  <a:srgbClr val="3D3D3D">
                    <a:lumMod val="20000"/>
                    <a:lumOff val="80000"/>
                  </a:srgbClr>
                </a:solidFill>
              </a:rPr>
              <a:pPr/>
              <a:t>14.06.2017</a:t>
            </a:fld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T.C. MİLLÎ EĞİTİM BAKANLIĞI Ölçme, Değerlendirme ve Sınav Hizmetleri Genel Müdürlüğü</a:t>
            </a:r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3F36BD5-23C7-4C55-A3C0-04BD00FA661E}" type="slidenum">
              <a:rPr lang="tr-TR" smtClean="0">
                <a:solidFill>
                  <a:srgbClr val="3D3D3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tr-TR" dirty="0">
              <a:solidFill>
                <a:srgbClr val="3D3D3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53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261872" y="1214814"/>
            <a:ext cx="9418320" cy="173293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4000" dirty="0" smtClean="0"/>
              <a:t>PISA Sonuçlarının Değerlendirilmesi ve PISA Bilgilendirme Semineri</a:t>
            </a:r>
            <a:endParaRPr lang="tr-TR" sz="400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1261872" y="4044462"/>
            <a:ext cx="9418320" cy="2546100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T.C. MİLLİ EĞİTİM </a:t>
            </a:r>
            <a:r>
              <a:rPr lang="en-US" sz="2000" dirty="0" smtClean="0">
                <a:solidFill>
                  <a:schemeClr val="tx1"/>
                </a:solidFill>
              </a:rPr>
              <a:t>BAKANLIĞI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tr-TR" sz="2000" dirty="0" smtClean="0">
                <a:solidFill>
                  <a:schemeClr val="tx1"/>
                </a:solidFill>
              </a:rPr>
              <a:t>ÖRTAÖĞRETİM</a:t>
            </a:r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GENEL </a:t>
            </a:r>
            <a:r>
              <a:rPr lang="en-US" sz="2000" dirty="0">
                <a:solidFill>
                  <a:schemeClr val="tx1"/>
                </a:solidFill>
              </a:rPr>
              <a:t>MÜDÜRLÜĞÜ</a:t>
            </a:r>
          </a:p>
          <a:p>
            <a:pPr algn="ctr"/>
            <a:r>
              <a:rPr lang="tr-TR" sz="2000" dirty="0" smtClean="0">
                <a:solidFill>
                  <a:schemeClr val="tx1"/>
                </a:solidFill>
              </a:rPr>
              <a:t>Osman ÇELİK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tr-TR" sz="2000" dirty="0" smtClean="0">
                <a:solidFill>
                  <a:schemeClr val="tx1"/>
                </a:solidFill>
              </a:rPr>
              <a:t>15-17</a:t>
            </a:r>
            <a:r>
              <a:rPr lang="en-US" sz="2000" dirty="0" smtClean="0">
                <a:solidFill>
                  <a:schemeClr val="tx1"/>
                </a:solidFill>
              </a:rPr>
              <a:t>/0</a:t>
            </a:r>
            <a:r>
              <a:rPr lang="tr-TR" sz="2000" dirty="0" smtClean="0">
                <a:solidFill>
                  <a:schemeClr val="tx1"/>
                </a:solidFill>
              </a:rPr>
              <a:t>5</a:t>
            </a:r>
            <a:r>
              <a:rPr lang="en-US" sz="2000" dirty="0" smtClean="0">
                <a:solidFill>
                  <a:schemeClr val="tx1"/>
                </a:solidFill>
              </a:rPr>
              <a:t>/201</a:t>
            </a:r>
            <a:r>
              <a:rPr lang="tr-TR" sz="2000" dirty="0" smtClean="0">
                <a:solidFill>
                  <a:schemeClr val="tx1"/>
                </a:solidFill>
              </a:rPr>
              <a:t>7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tr-TR" sz="1800" dirty="0" smtClean="0"/>
              <a:t>Mersin</a:t>
            </a:r>
            <a:endParaRPr lang="tr-TR" sz="1800" dirty="0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 rot="16200000">
            <a:off x="9613636" y="3609223"/>
            <a:ext cx="4353534" cy="445848"/>
          </a:xfrm>
        </p:spPr>
        <p:txBody>
          <a:bodyPr/>
          <a:lstStyle/>
          <a:p>
            <a:r>
              <a:rPr lang="tr-TR" dirty="0" smtClean="0"/>
              <a:t>T.C. MİLLÎ EĞİTİM BAKANLIĞI </a:t>
            </a:r>
            <a:endParaRPr lang="en-US" dirty="0" smtClean="0"/>
          </a:p>
          <a:p>
            <a:r>
              <a:rPr lang="tr-TR" dirty="0" smtClean="0"/>
              <a:t>Ortaöğretim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77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1872" y="531342"/>
            <a:ext cx="9418320" cy="456537"/>
          </a:xfrm>
        </p:spPr>
        <p:txBody>
          <a:bodyPr>
            <a:normAutofit/>
          </a:bodyPr>
          <a:lstStyle/>
          <a:p>
            <a:endParaRPr lang="tr-TR" sz="20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F36BD5-23C7-4C55-A3C0-04BD00FA661E}" type="slidenum">
              <a:rPr lang="tr-TR" smtClean="0"/>
              <a:t>2</a:t>
            </a:fld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1261872" y="1224643"/>
            <a:ext cx="9418320" cy="5267597"/>
          </a:xfrm>
        </p:spPr>
        <p:txBody>
          <a:bodyPr/>
          <a:lstStyle/>
          <a:p>
            <a:pPr algn="ctr"/>
            <a:endParaRPr lang="tr-TR" sz="4400" spc="-5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ctr"/>
            <a:r>
              <a:rPr lang="tr-TR" sz="4400" spc="-50" dirty="0" smtClean="0">
                <a:solidFill>
                  <a:prstClr val="black"/>
                </a:solidFill>
                <a:ea typeface="+mj-ea"/>
                <a:cs typeface="+mj-cs"/>
              </a:rPr>
              <a:t>Karşılaştırmalı Sınavların Sonuçları Aslında Bize Ne Söylemektedir?</a:t>
            </a:r>
            <a:endParaRPr lang="tr-TR" dirty="0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 rot="16200000">
            <a:off x="9613636" y="3609223"/>
            <a:ext cx="4353534" cy="445848"/>
          </a:xfrm>
        </p:spPr>
        <p:txBody>
          <a:bodyPr/>
          <a:lstStyle/>
          <a:p>
            <a:r>
              <a:rPr lang="tr-TR" dirty="0" smtClean="0"/>
              <a:t>T.C. MİLLÎ EĞİTİM BAKANLIĞI </a:t>
            </a:r>
            <a:endParaRPr lang="en-US" dirty="0" smtClean="0"/>
          </a:p>
          <a:p>
            <a:r>
              <a:rPr lang="tr-TR" dirty="0" smtClean="0"/>
              <a:t>Ortaöğretim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589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822713"/>
          </a:xfrm>
        </p:spPr>
        <p:txBody>
          <a:bodyPr>
            <a:normAutofit/>
          </a:bodyPr>
          <a:lstStyle/>
          <a:p>
            <a:r>
              <a:rPr lang="tr-TR" sz="4400" dirty="0" smtClean="0"/>
              <a:t>Karşılaştırmalı Sınavlar</a:t>
            </a:r>
            <a:endParaRPr lang="tr-TR" sz="44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61872" y="1791730"/>
            <a:ext cx="9418320" cy="470051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 smtClean="0"/>
              <a:t>Devletin devasa eğitim kurumu etkin değil, üretemiyor ve geleceğin yetişmiş insan gücünü oluşturamıyoruz.(Prof. Dr. Ziya SELÇUK-şubat 2011)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 smtClean="0"/>
              <a:t>Sıkça gündeme gelen müfredat değişiklikleri ve yapısal değişikliklerde beklenen iyileşmeyi bir türlü sağlamadığına göre o zaman bir başka temel sorunumuz var demektir. Bu sorunu uzmanların oturup ciddi olarak incelemesi ve mutlaka ülkemizin geleceği olan eğitimi evrensel boyuta getirmesi gerekmektedir.(</a:t>
            </a:r>
            <a:r>
              <a:rPr lang="tr-TR" dirty="0">
                <a:solidFill>
                  <a:prstClr val="black">
                    <a:lumMod val="65000"/>
                    <a:lumOff val="35000"/>
                  </a:prstClr>
                </a:solidFill>
              </a:rPr>
              <a:t>Prof. Dr. </a:t>
            </a:r>
            <a:r>
              <a:rPr lang="tr-T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İbrahim ORTAŞ-aralık 2016)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F36BD5-23C7-4C55-A3C0-04BD00FA661E}" type="slidenum">
              <a:rPr lang="tr-TR" smtClean="0"/>
              <a:t>3</a:t>
            </a:fld>
            <a:endParaRPr lang="tr-TR" dirty="0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 rot="16200000">
            <a:off x="9613636" y="3609223"/>
            <a:ext cx="4353534" cy="445848"/>
          </a:xfrm>
        </p:spPr>
        <p:txBody>
          <a:bodyPr/>
          <a:lstStyle/>
          <a:p>
            <a:r>
              <a:rPr lang="tr-TR" dirty="0" smtClean="0"/>
              <a:t>T.C. MİLLÎ EĞİTİM BAKANLIĞI </a:t>
            </a:r>
            <a:endParaRPr lang="en-US" dirty="0" smtClean="0"/>
          </a:p>
          <a:p>
            <a:r>
              <a:rPr lang="tr-TR" dirty="0" smtClean="0"/>
              <a:t>Ortaöğretim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847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1872" y="506627"/>
            <a:ext cx="9418320" cy="729049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SONUÇLAR BİZE ASLINDA NE ANLATMAKTADIR?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61872" y="1519881"/>
            <a:ext cx="9418320" cy="49723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 smtClean="0"/>
              <a:t>PISA sonuçları ülkemizin genel başarı potansiyeli yanında başarı oranımızı da ortaya koymaktadır.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 smtClean="0"/>
              <a:t>Sınava katılan ülkelerin, öğrencilerin üst düzey beceri gösterme ortalaması yüzde 15.3 iken bu oran Türkiye'deki öğrenciler için yüzde 1.6 </a:t>
            </a:r>
            <a:r>
              <a:rPr lang="tr-TR" dirty="0" err="1" smtClean="0"/>
              <a:t>dır</a:t>
            </a:r>
            <a:r>
              <a:rPr lang="tr-TR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 smtClean="0"/>
              <a:t>Bu sonuçlar bize ileride yaratıcı düşünce üreten yeni buluş bulan iyi mühendis, doktor, avukat, sosyal bilimci çıkarmakta sıkıntılar yaşayacağımızı işaret etmektedir.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 smtClean="0"/>
              <a:t> Türkiye ekonomik olarak zor koşullarda olup da başarılı olan öğrenci oranı bakımından ilk sıralarda yer almaktadır.(PISA 2012  ulusal ön raporu-Yoksunluk içinde başaranlar)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tr-TR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tr-TR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F36BD5-23C7-4C55-A3C0-04BD00FA661E}" type="slidenum">
              <a:rPr lang="tr-TR" smtClean="0"/>
              <a:t>4</a:t>
            </a:fld>
            <a:endParaRPr lang="tr-TR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 rot="16200000">
            <a:off x="9613636" y="3609223"/>
            <a:ext cx="4353534" cy="445848"/>
          </a:xfrm>
        </p:spPr>
        <p:txBody>
          <a:bodyPr/>
          <a:lstStyle/>
          <a:p>
            <a:r>
              <a:rPr lang="tr-TR" dirty="0" smtClean="0"/>
              <a:t>T.C. MİLLÎ EĞİTİM BAKANLIĞI </a:t>
            </a:r>
            <a:endParaRPr lang="en-US" dirty="0" smtClean="0"/>
          </a:p>
          <a:p>
            <a:r>
              <a:rPr lang="tr-TR" dirty="0" smtClean="0"/>
              <a:t>Ortaöğretim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795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1872" y="506628"/>
            <a:ext cx="9418320" cy="889686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SONUÇLAR BİZE ASLINDA NE ANLATMAKTADIR?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61872" y="1853514"/>
            <a:ext cx="9418320" cy="463872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 smtClean="0"/>
              <a:t>Okullar arasındaki eşitsizlikler ne yazık ki en fazla Türkiye’de hissedilmektedir.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 smtClean="0"/>
              <a:t>Ülkemizde eğitim alanındaki bütün fiziki ve teknik iyileştirmelere rağmen eğitimde nitelik sorunumuzun devam ettiği görülmektedir.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 smtClean="0"/>
              <a:t>Ortalama kişi başı milli geliri 20 000 $ olan ülkeler için bir eşik söz konusu. Milli geliri bu miktarın altında kalan ülkelerin başarısının genel olarak daha düşük olduğu görülmektedir.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 smtClean="0"/>
              <a:t>Öğrencilerimizin yaklaşık olarak %40’ </a:t>
            </a:r>
            <a:r>
              <a:rPr lang="tr-TR" dirty="0" err="1" smtClean="0"/>
              <a:t>nın</a:t>
            </a:r>
            <a:r>
              <a:rPr lang="tr-TR" dirty="0" smtClean="0"/>
              <a:t> matematik ve fende temel becerilere ulaşamamış olduğu görülmektedir.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F36BD5-23C7-4C55-A3C0-04BD00FA661E}" type="slidenum">
              <a:rPr lang="tr-TR" smtClean="0"/>
              <a:t>5</a:t>
            </a:fld>
            <a:endParaRPr lang="tr-TR" dirty="0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 rot="16200000">
            <a:off x="9613636" y="3609223"/>
            <a:ext cx="4353534" cy="445848"/>
          </a:xfrm>
        </p:spPr>
        <p:txBody>
          <a:bodyPr/>
          <a:lstStyle/>
          <a:p>
            <a:r>
              <a:rPr lang="tr-TR" dirty="0" smtClean="0"/>
              <a:t>T.C. MİLLÎ EĞİTİM BAKANLIĞI </a:t>
            </a:r>
            <a:endParaRPr lang="en-US" dirty="0" smtClean="0"/>
          </a:p>
          <a:p>
            <a:r>
              <a:rPr lang="tr-TR" dirty="0" smtClean="0"/>
              <a:t>Ortaöğretim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4887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49362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SONUÇLAR BİZE ASLINDA NE ANLATMAKTADIR?</a:t>
            </a:r>
            <a:endParaRPr lang="tr-TR" sz="20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61872" y="1314450"/>
            <a:ext cx="9418320" cy="5177790"/>
          </a:xfrm>
        </p:spPr>
        <p:txBody>
          <a:bodyPr/>
          <a:lstStyle/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dirty="0">
                <a:solidFill>
                  <a:prstClr val="black">
                    <a:lumMod val="65000"/>
                    <a:lumOff val="35000"/>
                  </a:prstClr>
                </a:solidFill>
              </a:rPr>
              <a:t>Eğitime ayrılan bütçelerin büyüklüğü kadar bu kaynakların etkin ve verimli kullanılmasının önemli olduğu görülmektedir</a:t>
            </a:r>
            <a:r>
              <a:rPr lang="tr-T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41 Ülkenin yer aldığı 2003 PISA verilerinde Türkiye yüzdelik dilim olarak 80’lerde yer alırken 2015 PISA verilerinde 72 ülke içerisinde yüzdelik dilimi olarak 70’lerde yer almaktadır.</a:t>
            </a:r>
            <a:endParaRPr lang="tr-TR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F36BD5-23C7-4C55-A3C0-04BD00FA661E}" type="slidenum">
              <a:rPr lang="tr-TR" smtClean="0">
                <a:solidFill>
                  <a:srgbClr val="3D3D3D">
                    <a:lumMod val="60000"/>
                    <a:lumOff val="40000"/>
                  </a:srgbClr>
                </a:solidFill>
              </a:rPr>
              <a:pPr/>
              <a:t>6</a:t>
            </a:fld>
            <a:endParaRPr lang="tr-TR" dirty="0">
              <a:solidFill>
                <a:srgbClr val="3D3D3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 rot="16200000">
            <a:off x="9613636" y="3609223"/>
            <a:ext cx="4353534" cy="445848"/>
          </a:xfrm>
        </p:spPr>
        <p:txBody>
          <a:bodyPr/>
          <a:lstStyle/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T.C. MİLLÎ EĞİTİM BAKANLIĞI </a:t>
            </a:r>
            <a:endParaRPr lang="en-US" dirty="0" smtClean="0">
              <a:solidFill>
                <a:srgbClr val="3D3D3D">
                  <a:lumMod val="20000"/>
                  <a:lumOff val="80000"/>
                </a:srgbClr>
              </a:solidFill>
            </a:endParaRPr>
          </a:p>
          <a:p>
            <a:r>
              <a:rPr lang="tr-TR" dirty="0" smtClean="0">
                <a:solidFill>
                  <a:srgbClr val="3D3D3D">
                    <a:lumMod val="20000"/>
                    <a:lumOff val="80000"/>
                  </a:srgbClr>
                </a:solidFill>
              </a:rPr>
              <a:t>Ortaöğretim Genel Müdürlüğü</a:t>
            </a:r>
            <a:endParaRPr lang="tr-TR" dirty="0">
              <a:solidFill>
                <a:srgbClr val="3D3D3D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599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iew">
  <a:themeElements>
    <a:clrScheme name="Özel 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C00000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3.xml><?xml version="1.0" encoding="utf-8"?>
<a:theme xmlns:a="http://schemas.openxmlformats.org/drawingml/2006/main" name="1_View">
  <a:themeElements>
    <a:clrScheme name="Özel 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C00000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TM02900743[[fn=Organik]]</Template>
  <TotalTime>3177</TotalTime>
  <Words>382</Words>
  <Application>Microsoft Office PowerPoint</Application>
  <PresentationFormat>Geniş ekran</PresentationFormat>
  <Paragraphs>42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Century Schoolbook</vt:lpstr>
      <vt:lpstr>Times New Roman</vt:lpstr>
      <vt:lpstr>Wingdings</vt:lpstr>
      <vt:lpstr>Wingdings 2</vt:lpstr>
      <vt:lpstr>HDOfficeLightV0</vt:lpstr>
      <vt:lpstr>View</vt:lpstr>
      <vt:lpstr>1_View</vt:lpstr>
      <vt:lpstr>PISA Sonuçlarının Değerlendirilmesi ve PISA Bilgilendirme Semineri</vt:lpstr>
      <vt:lpstr>PowerPoint Sunusu</vt:lpstr>
      <vt:lpstr>Karşılaştırmalı Sınavlar</vt:lpstr>
      <vt:lpstr>BU SONUÇLAR BİZE ASLINDA NE ANLATMAKTADIR?</vt:lpstr>
      <vt:lpstr>BU SONUÇLAR BİZE ASLINDA NE ANLATMAKTADIR?</vt:lpstr>
      <vt:lpstr>BU SONUÇLAR BİZE ASLINDA NE ANLATMAKTADIR?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Hulya YUREKLI</dc:creator>
  <cp:lastModifiedBy>GRFKC</cp:lastModifiedBy>
  <cp:revision>990</cp:revision>
  <dcterms:created xsi:type="dcterms:W3CDTF">2016-07-22T12:35:50Z</dcterms:created>
  <dcterms:modified xsi:type="dcterms:W3CDTF">2017-06-14T11:14:11Z</dcterms:modified>
</cp:coreProperties>
</file>