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2"/>
  </p:notesMasterIdLst>
  <p:sldIdLst>
    <p:sldId id="302" r:id="rId3"/>
    <p:sldId id="304" r:id="rId4"/>
    <p:sldId id="313" r:id="rId5"/>
    <p:sldId id="312" r:id="rId6"/>
    <p:sldId id="308" r:id="rId7"/>
    <p:sldId id="314" r:id="rId8"/>
    <p:sldId id="320" r:id="rId9"/>
    <p:sldId id="317" r:id="rId10"/>
    <p:sldId id="318" r:id="rId11"/>
    <p:sldId id="307" r:id="rId12"/>
    <p:sldId id="303" r:id="rId13"/>
    <p:sldId id="300" r:id="rId14"/>
    <p:sldId id="298" r:id="rId15"/>
    <p:sldId id="296" r:id="rId16"/>
    <p:sldId id="297" r:id="rId17"/>
    <p:sldId id="309" r:id="rId18"/>
    <p:sldId id="310" r:id="rId19"/>
    <p:sldId id="311" r:id="rId20"/>
    <p:sldId id="31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303"/>
    <a:srgbClr val="FB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594"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sem%20fen%203\Desktop\usb\ICEFIC%202015\analiz_pis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TIMSS!$C$3</c:f>
              <c:strCache>
                <c:ptCount val="1"/>
                <c:pt idx="0">
                  <c:v>I am content with my profession as a teacher</c:v>
                </c:pt>
              </c:strCache>
            </c:strRef>
          </c:tx>
          <c:invertIfNegative val="0"/>
          <c:dLbls>
            <c:dLbl>
              <c:idx val="0"/>
              <c:layout/>
              <c:tx>
                <c:rich>
                  <a:bodyPr/>
                  <a:lstStyle/>
                  <a:p>
                    <a:r>
                      <a:rPr lang="en-US"/>
                      <a:t>19,8***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15,1*</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10,9*</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TIMSS!$A$4:$B$11</c:f>
              <c:multiLvlStrCache>
                <c:ptCount val="8"/>
                <c:lvl>
                  <c:pt idx="0">
                    <c:v>Mathematics</c:v>
                  </c:pt>
                  <c:pt idx="1">
                    <c:v>Sciences</c:v>
                  </c:pt>
                  <c:pt idx="2">
                    <c:v>Mathematics</c:v>
                  </c:pt>
                  <c:pt idx="3">
                    <c:v>Sciences</c:v>
                  </c:pt>
                  <c:pt idx="4">
                    <c:v>Mathematics</c:v>
                  </c:pt>
                  <c:pt idx="5">
                    <c:v>Sciences</c:v>
                  </c:pt>
                  <c:pt idx="6">
                    <c:v>Mathematics</c:v>
                  </c:pt>
                  <c:pt idx="7">
                    <c:v>Sciences</c:v>
                  </c:pt>
                </c:lvl>
                <c:lvl>
                  <c:pt idx="0">
                    <c:v>Singapore</c:v>
                  </c:pt>
                  <c:pt idx="2">
                    <c:v>Japan</c:v>
                  </c:pt>
                  <c:pt idx="4">
                    <c:v>Finland</c:v>
                  </c:pt>
                  <c:pt idx="6">
                    <c:v>Turkey</c:v>
                  </c:pt>
                </c:lvl>
              </c:multiLvlStrCache>
            </c:multiLvlStrRef>
          </c:cat>
          <c:val>
            <c:numRef>
              <c:f>TIMSS!$C$4:$C$11</c:f>
              <c:numCache>
                <c:formatCode>General</c:formatCode>
                <c:ptCount val="8"/>
                <c:pt idx="0">
                  <c:v>19.8</c:v>
                </c:pt>
                <c:pt idx="1">
                  <c:v>15.1</c:v>
                </c:pt>
                <c:pt idx="2">
                  <c:v>8.8000000000000007</c:v>
                </c:pt>
                <c:pt idx="3">
                  <c:v>3.4</c:v>
                </c:pt>
                <c:pt idx="4">
                  <c:v>5.8</c:v>
                </c:pt>
                <c:pt idx="5">
                  <c:v>4.4000000000000004</c:v>
                </c:pt>
                <c:pt idx="6">
                  <c:v>10.9</c:v>
                </c:pt>
                <c:pt idx="7">
                  <c:v>19</c:v>
                </c:pt>
              </c:numCache>
            </c:numRef>
          </c:val>
        </c:ser>
        <c:dLbls>
          <c:showLegendKey val="0"/>
          <c:showVal val="1"/>
          <c:showCatName val="0"/>
          <c:showSerName val="0"/>
          <c:showPercent val="0"/>
          <c:showBubbleSize val="0"/>
        </c:dLbls>
        <c:gapWidth val="150"/>
        <c:overlap val="-25"/>
        <c:axId val="-623086256"/>
        <c:axId val="-623085168"/>
      </c:barChart>
      <c:catAx>
        <c:axId val="-623086256"/>
        <c:scaling>
          <c:orientation val="minMax"/>
        </c:scaling>
        <c:delete val="0"/>
        <c:axPos val="b"/>
        <c:numFmt formatCode="General" sourceLinked="0"/>
        <c:majorTickMark val="none"/>
        <c:minorTickMark val="none"/>
        <c:tickLblPos val="nextTo"/>
        <c:txPr>
          <a:bodyPr/>
          <a:lstStyle/>
          <a:p>
            <a:pPr>
              <a:defRPr b="1"/>
            </a:pPr>
            <a:endParaRPr lang="tr-TR"/>
          </a:p>
        </c:txPr>
        <c:crossAx val="-623085168"/>
        <c:crosses val="autoZero"/>
        <c:auto val="1"/>
        <c:lblAlgn val="ctr"/>
        <c:lblOffset val="100"/>
        <c:noMultiLvlLbl val="0"/>
      </c:catAx>
      <c:valAx>
        <c:axId val="-623085168"/>
        <c:scaling>
          <c:orientation val="minMax"/>
        </c:scaling>
        <c:delete val="1"/>
        <c:axPos val="l"/>
        <c:numFmt formatCode="General" sourceLinked="1"/>
        <c:majorTickMark val="out"/>
        <c:minorTickMark val="none"/>
        <c:tickLblPos val="nextTo"/>
        <c:crossAx val="-623086256"/>
        <c:crosses val="autoZero"/>
        <c:crossBetween val="between"/>
      </c:valAx>
    </c:plotArea>
    <c:plotVisOnly val="1"/>
    <c:dispBlanksAs val="gap"/>
    <c:showDLblsOverMax val="0"/>
  </c:chart>
  <c:txPr>
    <a:bodyPr/>
    <a:lstStyle/>
    <a:p>
      <a:pPr>
        <a:defRPr sz="1000">
          <a:latin typeface="Palatino Linotype" pitchFamily="18" charset="0"/>
        </a:defRPr>
      </a:pPr>
      <a:endParaRPr lang="tr-TR"/>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56FC6-1D06-492C-B004-9E39FA8C1CC2}" type="datetimeFigureOut">
              <a:rPr lang="tr-TR" smtClean="0"/>
              <a:pPr/>
              <a:t>9.5.2016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CCFB7-2271-4AD6-852C-823BFF0468CC}" type="slidenum">
              <a:rPr lang="tr-TR" smtClean="0"/>
              <a:pPr/>
              <a:t>‹#›</a:t>
            </a:fld>
            <a:endParaRPr lang="tr-TR"/>
          </a:p>
        </p:txBody>
      </p:sp>
    </p:spTree>
    <p:extLst>
      <p:ext uri="{BB962C8B-B14F-4D97-AF65-F5344CB8AC3E}">
        <p14:creationId xmlns:p14="http://schemas.microsoft.com/office/powerpoint/2010/main" val="19453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Türkiye bu alanda BTD ye katılmamaktadır.</a:t>
            </a:r>
            <a:r>
              <a:rPr lang="tr-TR" baseline="0" dirty="0" smtClean="0"/>
              <a:t> </a:t>
            </a:r>
          </a:p>
          <a:p>
            <a:r>
              <a:rPr lang="tr-TR" baseline="0" dirty="0" smtClean="0"/>
              <a:t>Soruda Yandaki bağlantı tuşlarından biri olan (</a:t>
            </a:r>
            <a:r>
              <a:rPr lang="tr-TR" baseline="0" dirty="0" err="1" smtClean="0"/>
              <a:t>Conficius</a:t>
            </a:r>
            <a:r>
              <a:rPr lang="tr-TR" baseline="0" dirty="0" smtClean="0"/>
              <a:t>)’ a tıklanması ve açılan pencerede karşılaşılan «Ren» kelimesiyle </a:t>
            </a:r>
            <a:r>
              <a:rPr lang="tr-TR" baseline="0" dirty="0" err="1" smtClean="0"/>
              <a:t>Conficius’un</a:t>
            </a:r>
            <a:r>
              <a:rPr lang="tr-TR" baseline="0" dirty="0" smtClean="0"/>
              <a:t> ne demek  istediğidir.</a:t>
            </a:r>
          </a:p>
          <a:p>
            <a:r>
              <a:rPr lang="tr-TR" baseline="0" dirty="0" smtClean="0"/>
              <a:t>5 şıklı bir çoktan seçmeli olan bu sorunun cevabı Diğer insanlara karşı nazik olma(4. seçenektir ) </a:t>
            </a:r>
            <a:endParaRPr lang="tr-TR" dirty="0"/>
          </a:p>
        </p:txBody>
      </p:sp>
      <p:sp>
        <p:nvSpPr>
          <p:cNvPr id="4" name="Slayt Numarası Yer Tutucusu 3"/>
          <p:cNvSpPr>
            <a:spLocks noGrp="1"/>
          </p:cNvSpPr>
          <p:nvPr>
            <p:ph type="sldNum" sz="quarter" idx="10"/>
          </p:nvPr>
        </p:nvSpPr>
        <p:spPr/>
        <p:txBody>
          <a:bodyPr/>
          <a:lstStyle/>
          <a:p>
            <a:fld id="{C2426F7F-C758-4D1D-A7FF-2A16BD5A5355}" type="slidenum">
              <a:rPr lang="tr-TR" smtClean="0"/>
              <a:pPr/>
              <a:t>6</a:t>
            </a:fld>
            <a:endParaRPr lang="tr-TR"/>
          </a:p>
        </p:txBody>
      </p:sp>
    </p:spTree>
    <p:extLst>
      <p:ext uri="{BB962C8B-B14F-4D97-AF65-F5344CB8AC3E}">
        <p14:creationId xmlns:p14="http://schemas.microsoft.com/office/powerpoint/2010/main" val="80965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Matematik alanında ülkemiz öğrencilerinin zayıf</a:t>
            </a:r>
            <a:r>
              <a:rPr lang="tr-TR" baseline="0" dirty="0" smtClean="0"/>
              <a:t> olduğu tablo ve grafik yorumlama sorularından bir örnek yer almaktadır.</a:t>
            </a:r>
          </a:p>
          <a:p>
            <a:r>
              <a:rPr lang="tr-TR" baseline="0" dirty="0" smtClean="0"/>
              <a:t>Verilen grafikte yatay ve düşey eksenlerin ne olabileceği çoktan seçmeli bir soruyla ölçülmeye çalışılmıştır.</a:t>
            </a:r>
          </a:p>
          <a:p>
            <a:r>
              <a:rPr lang="tr-TR" baseline="0" dirty="0" smtClean="0"/>
              <a:t>Cevap B olarak açıklanmıştır. Çünkü grafik belli periyotlarla alçalıp yükselmektedir. B seçeneğinde Aylık en yüksek sıcaklık değeri düşey, ay olarak zaman yatay eksen olarak verilmiştir.</a:t>
            </a:r>
          </a:p>
          <a:p>
            <a:r>
              <a:rPr lang="tr-TR" baseline="0" dirty="0" smtClean="0"/>
              <a:t>Diğer seçeneklerde ise sadece alçalan veya sadece yükselen değerler söz konusudur. </a:t>
            </a:r>
            <a:endParaRPr lang="tr-TR" dirty="0"/>
          </a:p>
        </p:txBody>
      </p:sp>
      <p:sp>
        <p:nvSpPr>
          <p:cNvPr id="4" name="Slayt Numarası Yer Tutucusu 3"/>
          <p:cNvSpPr>
            <a:spLocks noGrp="1"/>
          </p:cNvSpPr>
          <p:nvPr>
            <p:ph type="sldNum" sz="quarter" idx="10"/>
          </p:nvPr>
        </p:nvSpPr>
        <p:spPr/>
        <p:txBody>
          <a:bodyPr/>
          <a:lstStyle/>
          <a:p>
            <a:fld id="{C2426F7F-C758-4D1D-A7FF-2A16BD5A5355}" type="slidenum">
              <a:rPr lang="tr-TR" smtClean="0"/>
              <a:pPr/>
              <a:t>8</a:t>
            </a:fld>
            <a:endParaRPr lang="tr-TR"/>
          </a:p>
        </p:txBody>
      </p:sp>
    </p:spTree>
    <p:extLst>
      <p:ext uri="{BB962C8B-B14F-4D97-AF65-F5344CB8AC3E}">
        <p14:creationId xmlns:p14="http://schemas.microsoft.com/office/powerpoint/2010/main" val="226443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Problem</a:t>
            </a:r>
            <a:r>
              <a:rPr lang="tr-TR" baseline="0" dirty="0" smtClean="0"/>
              <a:t> çözme sorusunda bir aletin çalışma prensibi ile ilgili bir doğru yanlış sorusu soruluyor.</a:t>
            </a:r>
          </a:p>
          <a:p>
            <a:r>
              <a:rPr lang="tr-TR" baseline="0" dirty="0" smtClean="0"/>
              <a:t>Gerçek hayatta da karşılaşılan hangi düğmenin ne işe yaradığı veya istenilen bir değişikliğin nasıl yapılacağı doğru yanlış sorularıyla ölçülmeye </a:t>
            </a:r>
            <a:r>
              <a:rPr lang="tr-TR" baseline="0" dirty="0" err="1" smtClean="0"/>
              <a:t>çalışılyor</a:t>
            </a:r>
            <a:r>
              <a:rPr lang="tr-TR" baseline="0" dirty="0" smtClean="0"/>
              <a:t>.</a:t>
            </a:r>
            <a:endParaRPr lang="tr-TR" dirty="0"/>
          </a:p>
        </p:txBody>
      </p:sp>
      <p:sp>
        <p:nvSpPr>
          <p:cNvPr id="4" name="3 Slayt Numarası Yer Tutucusu"/>
          <p:cNvSpPr>
            <a:spLocks noGrp="1"/>
          </p:cNvSpPr>
          <p:nvPr>
            <p:ph type="sldNum" sz="quarter" idx="10"/>
          </p:nvPr>
        </p:nvSpPr>
        <p:spPr/>
        <p:txBody>
          <a:bodyPr/>
          <a:lstStyle/>
          <a:p>
            <a:fld id="{C2426F7F-C758-4D1D-A7FF-2A16BD5A5355}" type="slidenum">
              <a:rPr lang="tr-TR" smtClean="0"/>
              <a:pPr/>
              <a:t>9</a:t>
            </a:fld>
            <a:endParaRPr lang="tr-TR"/>
          </a:p>
        </p:txBody>
      </p:sp>
    </p:spTree>
    <p:extLst>
      <p:ext uri="{BB962C8B-B14F-4D97-AF65-F5344CB8AC3E}">
        <p14:creationId xmlns:p14="http://schemas.microsoft.com/office/powerpoint/2010/main" val="310894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7938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77602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4438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8377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9.5.2016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60747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9.5.2016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3598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9.5.2016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4127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4030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7819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3961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4893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9.5.2016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9.5.2016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9.5.2016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pPr/>
              <a:t>9.5.2016</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9.5.2016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463741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2" Type="http://schemas.openxmlformats.org/officeDocument/2006/relationships/slideLayout" Target="../slideLayouts/slideLayout18.xml"/><Relationship Id="rId16"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836712"/>
            <a:ext cx="7516316" cy="2487176"/>
          </a:xfrm>
        </p:spPr>
        <p:txBody>
          <a:bodyPr/>
          <a:lstStyle/>
          <a:p>
            <a:pPr algn="ctr"/>
            <a:r>
              <a:rPr lang="tr-TR" sz="5400" dirty="0" smtClean="0"/>
              <a:t>PISA-TIMSS ÇALIŞMALARININ GETİRİLERİ</a:t>
            </a:r>
            <a:endParaRPr lang="tr-TR" sz="5400" dirty="0"/>
          </a:p>
        </p:txBody>
      </p:sp>
    </p:spTree>
    <p:extLst>
      <p:ext uri="{BB962C8B-B14F-4D97-AF65-F5344CB8AC3E}">
        <p14:creationId xmlns:p14="http://schemas.microsoft.com/office/powerpoint/2010/main" val="2765365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BİLİMSEL ARAŞTIRMALARA KATKISI</a:t>
            </a:r>
            <a:endParaRPr lang="tr-TR" dirty="0"/>
          </a:p>
        </p:txBody>
      </p:sp>
      <p:sp>
        <p:nvSpPr>
          <p:cNvPr id="3" name="İçerik Yer Tutucusu 2"/>
          <p:cNvSpPr>
            <a:spLocks noGrp="1"/>
          </p:cNvSpPr>
          <p:nvPr>
            <p:ph idx="1"/>
          </p:nvPr>
        </p:nvSpPr>
        <p:spPr/>
        <p:txBody>
          <a:bodyPr>
            <a:normAutofit lnSpcReduction="10000"/>
          </a:bodyPr>
          <a:lstStyle/>
          <a:p>
            <a:r>
              <a:rPr lang="tr-TR" dirty="0" smtClean="0"/>
              <a:t>Eğitim göstergelerinin çeşitliliği ve içerik açısından literatürdeki en kapsamlı araştırmalar arasındadırlar.</a:t>
            </a:r>
          </a:p>
          <a:p>
            <a:r>
              <a:rPr lang="tr-TR" dirty="0" smtClean="0"/>
              <a:t>Ölçme ve değerlendirme alanında çalışan akademisyenlere zengin bir veri tabanı sunulmaktadır.</a:t>
            </a:r>
          </a:p>
          <a:p>
            <a:r>
              <a:rPr lang="tr-TR" dirty="0" smtClean="0"/>
              <a:t>Ülke içindeki çalışmalara örnek olmaktadır</a:t>
            </a:r>
            <a:r>
              <a:rPr lang="tr-TR" dirty="0" smtClean="0"/>
              <a:t>. Özellikle nitelikli ölçme araçlarının geliştirilmesine katkıda bulunmaktadır. </a:t>
            </a:r>
            <a:endParaRPr lang="tr-TR" dirty="0"/>
          </a:p>
        </p:txBody>
      </p:sp>
    </p:spTree>
    <p:extLst>
      <p:ext uri="{BB962C8B-B14F-4D97-AF65-F5344CB8AC3E}">
        <p14:creationId xmlns:p14="http://schemas.microsoft.com/office/powerpoint/2010/main" val="3983651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SAĞLIKLI VE UZUN VADELİ POLİTİKALAR</a:t>
            </a:r>
            <a:endParaRPr lang="tr-TR" b="1" dirty="0"/>
          </a:p>
        </p:txBody>
      </p:sp>
      <p:sp>
        <p:nvSpPr>
          <p:cNvPr id="3" name="İçerik Yer Tutucusu 2"/>
          <p:cNvSpPr>
            <a:spLocks noGrp="1"/>
          </p:cNvSpPr>
          <p:nvPr>
            <p:ph idx="1"/>
          </p:nvPr>
        </p:nvSpPr>
        <p:spPr/>
        <p:txBody>
          <a:bodyPr/>
          <a:lstStyle/>
          <a:p>
            <a:r>
              <a:rPr lang="tr-TR" dirty="0"/>
              <a:t>Ulusal düzeyde </a:t>
            </a:r>
            <a:r>
              <a:rPr lang="tr-TR" dirty="0" smtClean="0"/>
              <a:t>DETAYLI ANALİZLER YAPILIRSA performans </a:t>
            </a:r>
            <a:r>
              <a:rPr lang="tr-TR" dirty="0"/>
              <a:t>eğilimleri, düşük başarıya sebep olan faktörler </a:t>
            </a:r>
            <a:r>
              <a:rPr lang="tr-TR" dirty="0" smtClean="0"/>
              <a:t>tespit edilebilir ve </a:t>
            </a:r>
            <a:r>
              <a:rPr lang="tr-TR" dirty="0"/>
              <a:t>başarıyı artırmak </a:t>
            </a:r>
            <a:r>
              <a:rPr lang="tr-TR" dirty="0" smtClean="0"/>
              <a:t>için </a:t>
            </a:r>
            <a:r>
              <a:rPr lang="tr-TR" dirty="0"/>
              <a:t>etkili </a:t>
            </a:r>
            <a:r>
              <a:rPr lang="tr-TR" dirty="0" smtClean="0"/>
              <a:t>yaklaşımların belirlenmesi sağlanabilir.</a:t>
            </a:r>
            <a:endParaRPr lang="tr-TR" dirty="0"/>
          </a:p>
        </p:txBody>
      </p:sp>
    </p:spTree>
    <p:extLst>
      <p:ext uri="{BB962C8B-B14F-4D97-AF65-F5344CB8AC3E}">
        <p14:creationId xmlns:p14="http://schemas.microsoft.com/office/powerpoint/2010/main" val="1739938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67240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p:nvPr/>
        </p:nvPicPr>
        <p:blipFill>
          <a:blip r:embed="rId3"/>
          <a:srcRect/>
          <a:stretch>
            <a:fillRect/>
          </a:stretch>
        </p:blipFill>
        <p:spPr bwMode="auto">
          <a:xfrm>
            <a:off x="4572000" y="1592107"/>
            <a:ext cx="3672408" cy="3025714"/>
          </a:xfrm>
          <a:prstGeom prst="rect">
            <a:avLst/>
          </a:prstGeom>
          <a:noFill/>
          <a:ln w="9525">
            <a:noFill/>
            <a:miter lim="800000"/>
            <a:headEnd/>
            <a:tailEnd/>
          </a:ln>
        </p:spPr>
      </p:pic>
      <p:sp>
        <p:nvSpPr>
          <p:cNvPr id="5" name="Başlık 4"/>
          <p:cNvSpPr>
            <a:spLocks noGrp="1"/>
          </p:cNvSpPr>
          <p:nvPr>
            <p:ph type="title"/>
          </p:nvPr>
        </p:nvSpPr>
        <p:spPr>
          <a:xfrm>
            <a:off x="405880" y="4869160"/>
            <a:ext cx="8208912" cy="1152128"/>
          </a:xfrm>
        </p:spPr>
        <p:txBody>
          <a:bodyPr>
            <a:normAutofit/>
          </a:bodyPr>
          <a:lstStyle/>
          <a:p>
            <a:pPr algn="l"/>
            <a:r>
              <a:rPr lang="tr-TR" sz="1600" dirty="0"/>
              <a:t>2002- 2012 yılları arasında bütçeden eğitime ayrılan payı gösteren yukarıdaki </a:t>
            </a:r>
            <a:r>
              <a:rPr lang="tr-TR" sz="1600" dirty="0" smtClean="0"/>
              <a:t>grafiğe göre, </a:t>
            </a:r>
            <a:r>
              <a:rPr lang="tr-TR" sz="1600" dirty="0"/>
              <a:t>2003-2012 yılları arasındaki PISA puan </a:t>
            </a:r>
            <a:r>
              <a:rPr lang="tr-TR" sz="1600" dirty="0" smtClean="0"/>
              <a:t>artışı ile eğitime ayrılan payın arttırılması arasında pozitif bir ilişki olduğu </a:t>
            </a:r>
            <a:r>
              <a:rPr lang="tr-TR" sz="1600" dirty="0"/>
              <a:t>söylenebilir</a:t>
            </a:r>
            <a:r>
              <a:rPr lang="tr-TR" sz="1600" dirty="0" smtClean="0"/>
              <a:t>.</a:t>
            </a:r>
            <a:r>
              <a:rPr lang="tr-TR" sz="1600" dirty="0"/>
              <a:t/>
            </a:r>
            <a:br>
              <a:rPr lang="tr-TR" sz="1600" dirty="0"/>
            </a:br>
            <a:endParaRPr lang="tr-TR" sz="1600" dirty="0"/>
          </a:p>
        </p:txBody>
      </p:sp>
      <p:sp>
        <p:nvSpPr>
          <p:cNvPr id="2" name="Metin kutusu 1"/>
          <p:cNvSpPr txBox="1"/>
          <p:nvPr/>
        </p:nvSpPr>
        <p:spPr>
          <a:xfrm>
            <a:off x="3070176" y="548680"/>
            <a:ext cx="2880320" cy="523220"/>
          </a:xfrm>
          <a:prstGeom prst="rect">
            <a:avLst/>
          </a:prstGeom>
          <a:noFill/>
        </p:spPr>
        <p:txBody>
          <a:bodyPr wrap="square" rtlCol="0">
            <a:spAutoFit/>
          </a:bodyPr>
          <a:lstStyle/>
          <a:p>
            <a:r>
              <a:rPr lang="tr-TR" sz="2800" b="1" dirty="0" smtClean="0"/>
              <a:t>GENEL ANALİZLER</a:t>
            </a:r>
            <a:endParaRPr lang="tr-TR" sz="2800" b="1" dirty="0"/>
          </a:p>
        </p:txBody>
      </p:sp>
      <p:sp>
        <p:nvSpPr>
          <p:cNvPr id="4" name="Metin kutusu 3"/>
          <p:cNvSpPr txBox="1"/>
          <p:nvPr/>
        </p:nvSpPr>
        <p:spPr>
          <a:xfrm>
            <a:off x="3635896" y="6021288"/>
            <a:ext cx="1800200" cy="461665"/>
          </a:xfrm>
          <a:prstGeom prst="rect">
            <a:avLst/>
          </a:prstGeom>
          <a:noFill/>
        </p:spPr>
        <p:txBody>
          <a:bodyPr wrap="square" rtlCol="0">
            <a:spAutoFit/>
          </a:bodyPr>
          <a:lstStyle/>
          <a:p>
            <a:r>
              <a:rPr lang="tr-TR" sz="2400" b="1" dirty="0" smtClean="0"/>
              <a:t>YETERLİ Mİ?</a:t>
            </a:r>
            <a:endParaRPr lang="tr-TR" sz="2400" b="1" dirty="0"/>
          </a:p>
        </p:txBody>
      </p:sp>
    </p:spTree>
    <p:extLst>
      <p:ext uri="{BB962C8B-B14F-4D97-AF65-F5344CB8AC3E}">
        <p14:creationId xmlns:p14="http://schemas.microsoft.com/office/powerpoint/2010/main" val="126762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77497" y="-1385208"/>
            <a:ext cx="2972984" cy="871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07505" y="980729"/>
            <a:ext cx="3004669" cy="307777"/>
          </a:xfrm>
          <a:prstGeom prst="rect">
            <a:avLst/>
          </a:prstGeom>
        </p:spPr>
        <p:txBody>
          <a:bodyPr wrap="none">
            <a:spAutoFit/>
          </a:bodyPr>
          <a:lstStyle/>
          <a:p>
            <a:r>
              <a:rPr lang="tr-TR" sz="1400" b="1" dirty="0">
                <a:solidFill>
                  <a:srgbClr val="FF0000"/>
                </a:solidFill>
              </a:rPr>
              <a:t>PISA 2012 Türkiye Analizi - Matematik</a:t>
            </a:r>
          </a:p>
        </p:txBody>
      </p:sp>
      <p:sp>
        <p:nvSpPr>
          <p:cNvPr id="4" name="Dikdörtgen 3"/>
          <p:cNvSpPr/>
          <p:nvPr/>
        </p:nvSpPr>
        <p:spPr>
          <a:xfrm>
            <a:off x="183034" y="4737919"/>
            <a:ext cx="8637440" cy="1200329"/>
          </a:xfrm>
          <a:prstGeom prst="rect">
            <a:avLst/>
          </a:prstGeom>
          <a:solidFill>
            <a:schemeClr val="accent3">
              <a:lumMod val="75000"/>
            </a:schemeClr>
          </a:solidFill>
        </p:spPr>
        <p:txBody>
          <a:bodyPr wrap="square">
            <a:spAutoFit/>
          </a:bodyPr>
          <a:lstStyle/>
          <a:p>
            <a:pPr algn="just"/>
            <a:r>
              <a:rPr lang="tr-TR" b="1" dirty="0">
                <a:solidFill>
                  <a:schemeClr val="bg1"/>
                </a:solidFill>
              </a:rPr>
              <a:t>2003 ve 2012 arasında Türkiye’nin matematikte düzey 1 ve altı öğrenci oranı azalmıştır. </a:t>
            </a:r>
          </a:p>
          <a:p>
            <a:pPr algn="just"/>
            <a:endParaRPr lang="tr-TR" b="1" dirty="0">
              <a:solidFill>
                <a:schemeClr val="bg1"/>
              </a:solidFill>
            </a:endParaRPr>
          </a:p>
          <a:p>
            <a:pPr algn="just"/>
            <a:r>
              <a:rPr lang="tr-TR" b="1" dirty="0">
                <a:solidFill>
                  <a:schemeClr val="bg1"/>
                </a:solidFill>
              </a:rPr>
              <a:t>Ancak bu oran hâlâ OECD ortalamasındaki düzey 1 ve altı öğrenci oranının yaklaşık 2 katıdır.</a:t>
            </a:r>
            <a:endParaRPr lang="tr-TR" dirty="0">
              <a:solidFill>
                <a:schemeClr val="bg1"/>
              </a:solidFill>
            </a:endParaRPr>
          </a:p>
        </p:txBody>
      </p:sp>
    </p:spTree>
    <p:extLst>
      <p:ext uri="{BB962C8B-B14F-4D97-AF65-F5344CB8AC3E}">
        <p14:creationId xmlns:p14="http://schemas.microsoft.com/office/powerpoint/2010/main" val="2162633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Dikdörtgen 691"/>
          <p:cNvSpPr/>
          <p:nvPr/>
        </p:nvSpPr>
        <p:spPr>
          <a:xfrm>
            <a:off x="495373" y="1942528"/>
            <a:ext cx="4192814" cy="307777"/>
          </a:xfrm>
          <a:prstGeom prst="rect">
            <a:avLst/>
          </a:prstGeom>
        </p:spPr>
        <p:txBody>
          <a:bodyPr wrap="none">
            <a:spAutoFit/>
          </a:bodyPr>
          <a:lstStyle/>
          <a:p>
            <a:r>
              <a:rPr lang="tr-TR" sz="1400" b="1" dirty="0"/>
              <a:t>PISA 2012 Asgari Performans Düzeyi Öğrenci Oranları</a:t>
            </a:r>
          </a:p>
        </p:txBody>
      </p:sp>
      <p:sp>
        <p:nvSpPr>
          <p:cNvPr id="695" name="Metin kutusu 694"/>
          <p:cNvSpPr txBox="1"/>
          <p:nvPr/>
        </p:nvSpPr>
        <p:spPr>
          <a:xfrm>
            <a:off x="132609" y="1403485"/>
            <a:ext cx="4871440" cy="461665"/>
          </a:xfrm>
          <a:prstGeom prst="rect">
            <a:avLst/>
          </a:prstGeom>
          <a:noFill/>
        </p:spPr>
        <p:txBody>
          <a:bodyPr wrap="square" rtlCol="0">
            <a:spAutoFit/>
          </a:bodyPr>
          <a:lstStyle/>
          <a:p>
            <a:pPr algn="just"/>
            <a:r>
              <a:rPr lang="tr-TR" sz="1200" dirty="0"/>
              <a:t>Türkiye’de öğrencilerin % 42’si henüz matematik alanında 2. yeterlilik düzeyine ulaşamamıştır.</a:t>
            </a:r>
          </a:p>
        </p:txBody>
      </p:sp>
      <p:graphicFrame>
        <p:nvGraphicFramePr>
          <p:cNvPr id="696" name="Tablo 695"/>
          <p:cNvGraphicFramePr>
            <a:graphicFrameLocks noGrp="1"/>
          </p:cNvGraphicFramePr>
          <p:nvPr>
            <p:extLst/>
          </p:nvPr>
        </p:nvGraphicFramePr>
        <p:xfrm>
          <a:off x="179513" y="2273452"/>
          <a:ext cx="4824537" cy="1467205"/>
        </p:xfrm>
        <a:graphic>
          <a:graphicData uri="http://schemas.openxmlformats.org/drawingml/2006/table">
            <a:tbl>
              <a:tblPr firstRow="1" bandRow="1">
                <a:tableStyleId>{5C22544A-7EE6-4342-B048-85BDC9FD1C3A}</a:tableStyleId>
              </a:tblPr>
              <a:tblGrid>
                <a:gridCol w="1398417"/>
                <a:gridCol w="1013852"/>
                <a:gridCol w="1206134"/>
                <a:gridCol w="1206134"/>
              </a:tblGrid>
              <a:tr h="284680">
                <a:tc>
                  <a:txBody>
                    <a:bodyPr/>
                    <a:lstStyle/>
                    <a:p>
                      <a:pPr algn="ctr"/>
                      <a:r>
                        <a:rPr lang="tr-TR" sz="1100" dirty="0" smtClean="0"/>
                        <a:t>ASGARİ PERFORMANS DÜZEYİNDE</a:t>
                      </a:r>
                      <a:endParaRPr lang="tr-TR" sz="1100" dirty="0"/>
                    </a:p>
                  </a:txBody>
                  <a:tcPr anchor="ctr"/>
                </a:tc>
                <a:tc>
                  <a:txBody>
                    <a:bodyPr/>
                    <a:lstStyle/>
                    <a:p>
                      <a:pPr algn="ctr"/>
                      <a:r>
                        <a:rPr lang="tr-TR" sz="1100" dirty="0" smtClean="0"/>
                        <a:t>MATEMATİK</a:t>
                      </a:r>
                      <a:endParaRPr lang="tr-TR" sz="1100" dirty="0"/>
                    </a:p>
                  </a:txBody>
                  <a:tcPr anchor="ctr"/>
                </a:tc>
                <a:tc>
                  <a:txBody>
                    <a:bodyPr/>
                    <a:lstStyle/>
                    <a:p>
                      <a:pPr algn="ctr"/>
                      <a:r>
                        <a:rPr lang="tr-TR" sz="1100" dirty="0" smtClean="0"/>
                        <a:t>OKUMA</a:t>
                      </a:r>
                      <a:endParaRPr lang="tr-TR" sz="1100" dirty="0"/>
                    </a:p>
                  </a:txBody>
                  <a:tcPr anchor="ctr"/>
                </a:tc>
                <a:tc>
                  <a:txBody>
                    <a:bodyPr/>
                    <a:lstStyle/>
                    <a:p>
                      <a:pPr algn="ctr"/>
                      <a:r>
                        <a:rPr lang="tr-TR" sz="1100" dirty="0" smtClean="0"/>
                        <a:t>FEN</a:t>
                      </a:r>
                      <a:endParaRPr lang="tr-TR" sz="1100" dirty="0"/>
                    </a:p>
                  </a:txBody>
                  <a:tcPr anchor="ctr"/>
                </a:tc>
              </a:tr>
              <a:tr h="303485">
                <a:tc>
                  <a:txBody>
                    <a:bodyPr/>
                    <a:lstStyle/>
                    <a:p>
                      <a:pPr algn="ctr"/>
                      <a:r>
                        <a:rPr lang="tr-TR" sz="1100" dirty="0" smtClean="0"/>
                        <a:t>OECD</a:t>
                      </a:r>
                      <a:r>
                        <a:rPr lang="tr-TR" sz="1100" baseline="0" dirty="0" smtClean="0"/>
                        <a:t> ORTALAMASI</a:t>
                      </a:r>
                      <a:endParaRPr lang="tr-TR" sz="1100" dirty="0"/>
                    </a:p>
                  </a:txBody>
                  <a:tcPr anchor="ctr"/>
                </a:tc>
                <a:tc>
                  <a:txBody>
                    <a:bodyPr/>
                    <a:lstStyle/>
                    <a:p>
                      <a:pPr algn="ctr"/>
                      <a:r>
                        <a:rPr lang="tr-TR" sz="1100" dirty="0" smtClean="0"/>
                        <a:t>% 23</a:t>
                      </a:r>
                      <a:endParaRPr lang="tr-TR" sz="1100" dirty="0"/>
                    </a:p>
                  </a:txBody>
                  <a:tcPr anchor="ctr"/>
                </a:tc>
                <a:tc>
                  <a:txBody>
                    <a:bodyPr/>
                    <a:lstStyle/>
                    <a:p>
                      <a:pPr algn="ctr"/>
                      <a:r>
                        <a:rPr lang="tr-TR" sz="1100" dirty="0" smtClean="0"/>
                        <a:t>% 18</a:t>
                      </a:r>
                      <a:endParaRPr lang="tr-TR" sz="1100" dirty="0"/>
                    </a:p>
                  </a:txBody>
                  <a:tcPr anchor="ctr"/>
                </a:tc>
                <a:tc>
                  <a:txBody>
                    <a:bodyPr/>
                    <a:lstStyle/>
                    <a:p>
                      <a:pPr algn="ctr"/>
                      <a:r>
                        <a:rPr lang="tr-TR" sz="1100" dirty="0" smtClean="0"/>
                        <a:t>% 18</a:t>
                      </a:r>
                      <a:endParaRPr lang="tr-TR" sz="1100" dirty="0"/>
                    </a:p>
                  </a:txBody>
                  <a:tcPr anchor="ctr"/>
                </a:tc>
              </a:tr>
              <a:tr h="284680">
                <a:tc>
                  <a:txBody>
                    <a:bodyPr/>
                    <a:lstStyle/>
                    <a:p>
                      <a:pPr algn="ctr"/>
                      <a:r>
                        <a:rPr lang="tr-TR" sz="1100" dirty="0" smtClean="0"/>
                        <a:t>ÖĞRENCİ ORANI</a:t>
                      </a:r>
                      <a:endParaRPr lang="tr-TR" sz="1100" dirty="0"/>
                    </a:p>
                  </a:txBody>
                  <a:tcPr anchor="ctr"/>
                </a:tc>
                <a:tc>
                  <a:txBody>
                    <a:bodyPr/>
                    <a:lstStyle/>
                    <a:p>
                      <a:pPr algn="ctr"/>
                      <a:r>
                        <a:rPr lang="tr-TR" sz="1100" dirty="0" smtClean="0"/>
                        <a:t>% 42</a:t>
                      </a:r>
                      <a:endParaRPr lang="tr-TR" sz="1100" dirty="0"/>
                    </a:p>
                  </a:txBody>
                  <a:tcPr anchor="ctr"/>
                </a:tc>
                <a:tc>
                  <a:txBody>
                    <a:bodyPr/>
                    <a:lstStyle/>
                    <a:p>
                      <a:pPr algn="ctr"/>
                      <a:r>
                        <a:rPr lang="tr-TR" sz="1100" dirty="0" smtClean="0"/>
                        <a:t>% 22</a:t>
                      </a:r>
                      <a:endParaRPr lang="tr-TR" sz="1100" dirty="0"/>
                    </a:p>
                  </a:txBody>
                  <a:tcPr anchor="ctr"/>
                </a:tc>
                <a:tc>
                  <a:txBody>
                    <a:bodyPr/>
                    <a:lstStyle/>
                    <a:p>
                      <a:pPr algn="ctr"/>
                      <a:r>
                        <a:rPr lang="tr-TR" sz="1100" dirty="0" smtClean="0"/>
                        <a:t>% 26</a:t>
                      </a:r>
                      <a:endParaRPr lang="tr-TR" sz="1100" dirty="0"/>
                    </a:p>
                  </a:txBody>
                  <a:tcPr anchor="ctr"/>
                </a:tc>
              </a:tr>
              <a:tr h="284680">
                <a:tc>
                  <a:txBody>
                    <a:bodyPr/>
                    <a:lstStyle/>
                    <a:p>
                      <a:pPr algn="ctr"/>
                      <a:r>
                        <a:rPr lang="tr-TR" sz="1100" dirty="0" smtClean="0"/>
                        <a:t>SIRA</a:t>
                      </a:r>
                      <a:endParaRPr lang="tr-TR" sz="1100" dirty="0"/>
                    </a:p>
                  </a:txBody>
                  <a:tcPr anchor="ctr"/>
                </a:tc>
                <a:tc>
                  <a:txBody>
                    <a:bodyPr/>
                    <a:lstStyle/>
                    <a:p>
                      <a:pPr algn="ctr"/>
                      <a:r>
                        <a:rPr lang="tr-TR" sz="1100" dirty="0" smtClean="0"/>
                        <a:t>45</a:t>
                      </a:r>
                      <a:endParaRPr lang="tr-TR" sz="1100" dirty="0"/>
                    </a:p>
                  </a:txBody>
                  <a:tcPr anchor="ctr"/>
                </a:tc>
                <a:tc>
                  <a:txBody>
                    <a:bodyPr/>
                    <a:lstStyle/>
                    <a:p>
                      <a:pPr algn="ctr"/>
                      <a:r>
                        <a:rPr lang="tr-TR" sz="1100" dirty="0" smtClean="0"/>
                        <a:t>39</a:t>
                      </a:r>
                      <a:endParaRPr lang="tr-TR" sz="1100" dirty="0"/>
                    </a:p>
                  </a:txBody>
                  <a:tcPr anchor="ctr"/>
                </a:tc>
                <a:tc>
                  <a:txBody>
                    <a:bodyPr/>
                    <a:lstStyle/>
                    <a:p>
                      <a:pPr algn="ctr"/>
                      <a:r>
                        <a:rPr lang="tr-TR" sz="1100" dirty="0" smtClean="0"/>
                        <a:t>40</a:t>
                      </a:r>
                      <a:endParaRPr lang="tr-TR" sz="1100" dirty="0"/>
                    </a:p>
                  </a:txBody>
                  <a:tcPr anchor="ctr"/>
                </a:tc>
              </a:tr>
            </a:tbl>
          </a:graphicData>
        </a:graphic>
      </p:graphicFrame>
      <p:sp>
        <p:nvSpPr>
          <p:cNvPr id="697" name="Dikdörtgen 696"/>
          <p:cNvSpPr/>
          <p:nvPr/>
        </p:nvSpPr>
        <p:spPr>
          <a:xfrm>
            <a:off x="179512" y="4005064"/>
            <a:ext cx="4824536" cy="677108"/>
          </a:xfrm>
          <a:prstGeom prst="rect">
            <a:avLst/>
          </a:prstGeom>
          <a:noFill/>
          <a:ln>
            <a:solidFill>
              <a:schemeClr val="tx1"/>
            </a:solidFill>
          </a:ln>
        </p:spPr>
        <p:txBody>
          <a:bodyPr wrap="square">
            <a:spAutoFit/>
          </a:bodyPr>
          <a:lstStyle/>
          <a:p>
            <a:pPr algn="just"/>
            <a:r>
              <a:rPr lang="tr-TR" sz="1200" dirty="0"/>
              <a:t>Türkiye, OECD ülkeleri içinde Fen alanında, asgari performans düzeyine ulaşamayan öğrenci oranındaki </a:t>
            </a:r>
            <a:r>
              <a:rPr lang="tr-TR" sz="1200" u="sng" dirty="0"/>
              <a:t>azalma</a:t>
            </a:r>
            <a:r>
              <a:rPr lang="tr-TR" sz="1200" dirty="0"/>
              <a:t> açısından </a:t>
            </a:r>
          </a:p>
          <a:p>
            <a:pPr algn="just"/>
            <a:r>
              <a:rPr lang="tr-TR" sz="1400" b="1" dirty="0"/>
              <a:t>en çok iyileşme gösteren </a:t>
            </a:r>
            <a:r>
              <a:rPr lang="tr-TR" sz="1200" b="1" dirty="0"/>
              <a:t>ülkedir.</a:t>
            </a:r>
          </a:p>
        </p:txBody>
      </p:sp>
      <p:sp>
        <p:nvSpPr>
          <p:cNvPr id="698" name="Dikdörtgen 697"/>
          <p:cNvSpPr/>
          <p:nvPr/>
        </p:nvSpPr>
        <p:spPr>
          <a:xfrm>
            <a:off x="899592" y="339580"/>
            <a:ext cx="6984776" cy="526170"/>
          </a:xfrm>
          <a:prstGeom prst="rect">
            <a:avLst/>
          </a:prstGeom>
        </p:spPr>
        <p:txBody>
          <a:bodyPr wrap="square">
            <a:spAutoFit/>
          </a:bodyPr>
          <a:lstStyle/>
          <a:p>
            <a:pPr algn="ctr"/>
            <a:r>
              <a:rPr lang="tr-TR" sz="1400" b="1" dirty="0" smtClean="0">
                <a:solidFill>
                  <a:srgbClr val="FF0000"/>
                </a:solidFill>
              </a:rPr>
              <a:t>TÜRKİYE’DE ASGARİ PERFORMANS DÜZEYİNE (2. DÜZEYE) ULAŞAMAMIŞ ÖĞRENCİ ORANININ HER 3 ALANDA DA AZALMA EĞİLİMİNDE OLDUĞU GÖRÜLMEKTEDİR.</a:t>
            </a:r>
            <a:endParaRPr lang="tr-TR" sz="1400" b="1" dirty="0">
              <a:solidFill>
                <a:srgbClr val="FF0000"/>
              </a:solidFill>
            </a:endParaRPr>
          </a:p>
        </p:txBody>
      </p:sp>
      <p:pic>
        <p:nvPicPr>
          <p:cNvPr id="8" name="Resim 7"/>
          <p:cNvPicPr/>
          <p:nvPr/>
        </p:nvPicPr>
        <p:blipFill>
          <a:blip r:embed="rId2"/>
          <a:srcRect/>
          <a:stretch>
            <a:fillRect/>
          </a:stretch>
        </p:blipFill>
        <p:spPr bwMode="auto">
          <a:xfrm>
            <a:off x="5223860" y="1268760"/>
            <a:ext cx="3681766" cy="3220616"/>
          </a:xfrm>
          <a:prstGeom prst="rect">
            <a:avLst/>
          </a:prstGeom>
          <a:noFill/>
          <a:ln w="9525">
            <a:noFill/>
            <a:miter lim="800000"/>
            <a:headEnd/>
            <a:tailEnd/>
          </a:ln>
        </p:spPr>
      </p:pic>
      <p:sp>
        <p:nvSpPr>
          <p:cNvPr id="2" name="Metin kutusu 1"/>
          <p:cNvSpPr txBox="1"/>
          <p:nvPr/>
        </p:nvSpPr>
        <p:spPr>
          <a:xfrm>
            <a:off x="1115616" y="5374667"/>
            <a:ext cx="7272808" cy="954107"/>
          </a:xfrm>
          <a:prstGeom prst="rect">
            <a:avLst/>
          </a:prstGeom>
          <a:noFill/>
        </p:spPr>
        <p:txBody>
          <a:bodyPr wrap="square" rtlCol="0">
            <a:spAutoFit/>
          </a:bodyPr>
          <a:lstStyle/>
          <a:p>
            <a:r>
              <a:rPr lang="tr-TR" sz="2800" dirty="0" smtClean="0"/>
              <a:t>BU DÜŞÜK BAŞARILI ÖĞRENCİLER İLE NASIL BAŞ EDECEĞİZ? NE TÜR PROJELER GELİŞTİRİLECEK?</a:t>
            </a:r>
            <a:endParaRPr lang="tr-TR" sz="2800" dirty="0"/>
          </a:p>
        </p:txBody>
      </p:sp>
    </p:spTree>
    <p:extLst>
      <p:ext uri="{BB962C8B-B14F-4D97-AF65-F5344CB8AC3E}">
        <p14:creationId xmlns:p14="http://schemas.microsoft.com/office/powerpoint/2010/main" val="1318971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980729"/>
            <a:ext cx="4968552" cy="307777"/>
          </a:xfrm>
          <a:prstGeom prst="rect">
            <a:avLst/>
          </a:prstGeom>
        </p:spPr>
        <p:txBody>
          <a:bodyPr wrap="square">
            <a:spAutoFit/>
          </a:bodyPr>
          <a:lstStyle/>
          <a:p>
            <a:r>
              <a:rPr lang="tr-TR" sz="1400" b="1" dirty="0">
                <a:solidFill>
                  <a:srgbClr val="FF0000"/>
                </a:solidFill>
              </a:rPr>
              <a:t>PISA 2012 Türkiye Analizi / Okul Türleri Arasındaki Farklılık</a:t>
            </a:r>
          </a:p>
        </p:txBody>
      </p:sp>
      <p:sp>
        <p:nvSpPr>
          <p:cNvPr id="6" name="Dikdörtgen 5"/>
          <p:cNvSpPr/>
          <p:nvPr/>
        </p:nvSpPr>
        <p:spPr>
          <a:xfrm>
            <a:off x="251520" y="4653137"/>
            <a:ext cx="8784976" cy="646331"/>
          </a:xfrm>
          <a:prstGeom prst="rect">
            <a:avLst/>
          </a:prstGeom>
          <a:solidFill>
            <a:schemeClr val="accent6">
              <a:lumMod val="20000"/>
              <a:lumOff val="80000"/>
            </a:schemeClr>
          </a:solidFill>
        </p:spPr>
        <p:txBody>
          <a:bodyPr wrap="square">
            <a:spAutoFit/>
          </a:bodyPr>
          <a:lstStyle/>
          <a:p>
            <a:pPr algn="just"/>
            <a:r>
              <a:rPr lang="tr-TR" sz="1200" dirty="0"/>
              <a:t>Türkiye’de öğrencilerin PISA 2012 matematik puanlarındaki </a:t>
            </a:r>
            <a:r>
              <a:rPr lang="tr-TR" sz="1200" dirty="0" err="1"/>
              <a:t>varyansın</a:t>
            </a:r>
            <a:r>
              <a:rPr lang="tr-TR" sz="1200" dirty="0"/>
              <a:t> (farklılığın) %62’si okullar arasındaki farklılıktan kaynaklandığı hesaplanmaktadır. </a:t>
            </a:r>
          </a:p>
          <a:p>
            <a:pPr algn="just"/>
            <a:r>
              <a:rPr lang="tr-TR" sz="1200" dirty="0"/>
              <a:t>Bu oran OECD ülkelerinde ortalama % 37’dir</a:t>
            </a:r>
          </a:p>
        </p:txBody>
      </p:sp>
      <p:pic>
        <p:nvPicPr>
          <p:cNvPr id="7" name="Resim 6"/>
          <p:cNvPicPr/>
          <p:nvPr/>
        </p:nvPicPr>
        <p:blipFill>
          <a:blip r:embed="rId2"/>
          <a:srcRect l="1125" r="1810" b="2320"/>
          <a:stretch>
            <a:fillRect/>
          </a:stretch>
        </p:blipFill>
        <p:spPr bwMode="auto">
          <a:xfrm>
            <a:off x="251520" y="1340768"/>
            <a:ext cx="8568952" cy="3240360"/>
          </a:xfrm>
          <a:prstGeom prst="rect">
            <a:avLst/>
          </a:prstGeom>
          <a:noFill/>
          <a:ln w="9525">
            <a:noFill/>
            <a:miter lim="800000"/>
            <a:headEnd/>
            <a:tailEnd/>
          </a:ln>
        </p:spPr>
      </p:pic>
      <p:sp>
        <p:nvSpPr>
          <p:cNvPr id="9" name="Dikdörtgen 8"/>
          <p:cNvSpPr/>
          <p:nvPr/>
        </p:nvSpPr>
        <p:spPr>
          <a:xfrm>
            <a:off x="251520" y="5373217"/>
            <a:ext cx="8784976" cy="461665"/>
          </a:xfrm>
          <a:prstGeom prst="rect">
            <a:avLst/>
          </a:prstGeom>
          <a:solidFill>
            <a:srgbClr val="92D050"/>
          </a:solidFill>
        </p:spPr>
        <p:txBody>
          <a:bodyPr wrap="square">
            <a:spAutoFit/>
          </a:bodyPr>
          <a:lstStyle/>
          <a:p>
            <a:pPr algn="ctr"/>
            <a:r>
              <a:rPr lang="tr-TR" sz="1200" dirty="0"/>
              <a:t>Son dönemlerde </a:t>
            </a:r>
            <a:r>
              <a:rPr lang="tr-TR" sz="1200" u="sng" dirty="0"/>
              <a:t>okul türlerinin azaltılması </a:t>
            </a:r>
            <a:r>
              <a:rPr lang="tr-TR" sz="1200" dirty="0"/>
              <a:t>ve </a:t>
            </a:r>
            <a:r>
              <a:rPr lang="tr-TR" sz="1200" u="sng" dirty="0"/>
              <a:t>liselerin dönüştürülmesi </a:t>
            </a:r>
            <a:r>
              <a:rPr lang="tr-TR" sz="1200" dirty="0"/>
              <a:t>çalışmalarının, bu olumsuzlukları azaltmaya yönelik önemli sonuçlar doğuracağı düşünülmektedir.</a:t>
            </a:r>
          </a:p>
        </p:txBody>
      </p:sp>
    </p:spTree>
    <p:extLst>
      <p:ext uri="{BB962C8B-B14F-4D97-AF65-F5344CB8AC3E}">
        <p14:creationId xmlns:p14="http://schemas.microsoft.com/office/powerpoint/2010/main" val="76190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DETAYLI ANALİZLER</a:t>
            </a:r>
            <a:endParaRPr lang="tr-TR" dirty="0"/>
          </a:p>
        </p:txBody>
      </p:sp>
      <p:pic>
        <p:nvPicPr>
          <p:cNvPr id="4" name="Resim 3"/>
          <p:cNvPicPr>
            <a:picLocks noChangeAspect="1"/>
          </p:cNvPicPr>
          <p:nvPr/>
        </p:nvPicPr>
        <p:blipFill>
          <a:blip r:embed="rId2"/>
          <a:stretch>
            <a:fillRect/>
          </a:stretch>
        </p:blipFill>
        <p:spPr>
          <a:xfrm>
            <a:off x="1343025" y="1410290"/>
            <a:ext cx="6457950" cy="2933700"/>
          </a:xfrm>
          <a:prstGeom prst="rect">
            <a:avLst/>
          </a:prstGeom>
        </p:spPr>
      </p:pic>
      <p:pic>
        <p:nvPicPr>
          <p:cNvPr id="5" name="Resim 4"/>
          <p:cNvPicPr>
            <a:picLocks noChangeAspect="1"/>
          </p:cNvPicPr>
          <p:nvPr/>
        </p:nvPicPr>
        <p:blipFill>
          <a:blip r:embed="rId3"/>
          <a:stretch>
            <a:fillRect/>
          </a:stretch>
        </p:blipFill>
        <p:spPr>
          <a:xfrm>
            <a:off x="1390650" y="4431892"/>
            <a:ext cx="6362700" cy="1047750"/>
          </a:xfrm>
          <a:prstGeom prst="rect">
            <a:avLst/>
          </a:prstGeom>
        </p:spPr>
      </p:pic>
    </p:spTree>
    <p:extLst>
      <p:ext uri="{BB962C8B-B14F-4D97-AF65-F5344CB8AC3E}">
        <p14:creationId xmlns:p14="http://schemas.microsoft.com/office/powerpoint/2010/main" val="74904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94048193"/>
              </p:ext>
            </p:extLst>
          </p:nvPr>
        </p:nvGraphicFramePr>
        <p:xfrm>
          <a:off x="611560" y="1340768"/>
          <a:ext cx="8038932" cy="1784718"/>
        </p:xfrm>
        <a:graphic>
          <a:graphicData uri="http://schemas.openxmlformats.org/drawingml/2006/table">
            <a:tbl>
              <a:tblPr firstRow="1" firstCol="1" bandRow="1" bandCol="1">
                <a:tableStyleId>{5C22544A-7EE6-4342-B048-85BDC9FD1C3A}</a:tableStyleId>
              </a:tblPr>
              <a:tblGrid>
                <a:gridCol w="2009733"/>
                <a:gridCol w="2009733"/>
                <a:gridCol w="2009733"/>
                <a:gridCol w="2009733"/>
              </a:tblGrid>
              <a:tr h="740485">
                <a:tc>
                  <a:txBody>
                    <a:bodyPr/>
                    <a:lstStyle/>
                    <a:p>
                      <a:pPr algn="just">
                        <a:lnSpc>
                          <a:spcPct val="115000"/>
                        </a:lnSpc>
                        <a:spcAft>
                          <a:spcPts val="0"/>
                        </a:spcAft>
                      </a:pPr>
                      <a:r>
                        <a:rPr lang="en-US" sz="1400" dirty="0">
                          <a:effectLst/>
                        </a:rPr>
                        <a:t> TIMSS</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Students’ Sciences Achievement Score Average</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dirty="0">
                          <a:effectLst/>
                        </a:rPr>
                        <a:t>Variance between teachers</a:t>
                      </a:r>
                      <a:endParaRPr lang="tr-TR" sz="1600" dirty="0">
                        <a:effectLst/>
                      </a:endParaRPr>
                    </a:p>
                    <a:p>
                      <a:pPr algn="ctr">
                        <a:lnSpc>
                          <a:spcPct val="115000"/>
                        </a:lnSpc>
                        <a:spcAft>
                          <a:spcPts val="0"/>
                        </a:spcAft>
                      </a:pPr>
                      <a:r>
                        <a:rPr lang="en-US" sz="1400" dirty="0">
                          <a:effectLst/>
                        </a:rPr>
                        <a:t>(%)</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Variance between students</a:t>
                      </a:r>
                      <a:endParaRPr lang="tr-TR" sz="1600">
                        <a:effectLst/>
                      </a:endParaRPr>
                    </a:p>
                    <a:p>
                      <a:pPr algn="ctr">
                        <a:lnSpc>
                          <a:spcPct val="115000"/>
                        </a:lnSpc>
                        <a:spcAft>
                          <a:spcPts val="0"/>
                        </a:spcAft>
                      </a:pPr>
                      <a:r>
                        <a:rPr lang="en-US" sz="1400">
                          <a:effectLst/>
                        </a:rPr>
                        <a:t>(%)</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r>
              <a:tr h="248082">
                <a:tc>
                  <a:txBody>
                    <a:bodyPr/>
                    <a:lstStyle/>
                    <a:p>
                      <a:pPr algn="just">
                        <a:lnSpc>
                          <a:spcPct val="115000"/>
                        </a:lnSpc>
                        <a:spcAft>
                          <a:spcPts val="0"/>
                        </a:spcAft>
                      </a:pPr>
                      <a:r>
                        <a:rPr lang="en-US" sz="1400">
                          <a:effectLst/>
                        </a:rPr>
                        <a:t>Singapore</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590</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42</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58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r>
              <a:tr h="248082">
                <a:tc>
                  <a:txBody>
                    <a:bodyPr/>
                    <a:lstStyle/>
                    <a:p>
                      <a:pPr algn="just">
                        <a:lnSpc>
                          <a:spcPct val="115000"/>
                        </a:lnSpc>
                        <a:spcAft>
                          <a:spcPts val="0"/>
                        </a:spcAft>
                      </a:pPr>
                      <a:r>
                        <a:rPr lang="en-US" sz="1400">
                          <a:effectLst/>
                        </a:rPr>
                        <a:t>Japan</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558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92</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r>
              <a:tr h="248082">
                <a:tc>
                  <a:txBody>
                    <a:bodyPr/>
                    <a:lstStyle/>
                    <a:p>
                      <a:pPr algn="just">
                        <a:lnSpc>
                          <a:spcPct val="115000"/>
                        </a:lnSpc>
                        <a:spcAft>
                          <a:spcPts val="0"/>
                        </a:spcAft>
                      </a:pPr>
                      <a:r>
                        <a:rPr lang="en-US" sz="1400">
                          <a:effectLst/>
                        </a:rPr>
                        <a:t>Finland</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552</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12</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88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r>
              <a:tr h="248082">
                <a:tc>
                  <a:txBody>
                    <a:bodyPr/>
                    <a:lstStyle/>
                    <a:p>
                      <a:pPr algn="just">
                        <a:lnSpc>
                          <a:spcPct val="115000"/>
                        </a:lnSpc>
                        <a:spcAft>
                          <a:spcPts val="0"/>
                        </a:spcAft>
                      </a:pPr>
                      <a:r>
                        <a:rPr lang="en-US" sz="1400">
                          <a:effectLst/>
                        </a:rPr>
                        <a:t>Turkey</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483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a:effectLst/>
                        </a:rPr>
                        <a:t>29</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c>
                  <a:txBody>
                    <a:bodyPr/>
                    <a:lstStyle/>
                    <a:p>
                      <a:pPr algn="ctr">
                        <a:lnSpc>
                          <a:spcPct val="115000"/>
                        </a:lnSpc>
                        <a:spcAft>
                          <a:spcPts val="0"/>
                        </a:spcAft>
                      </a:pPr>
                      <a:r>
                        <a:rPr lang="en-US" sz="1400" dirty="0">
                          <a:effectLst/>
                        </a:rPr>
                        <a:t>71</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6725" marR="96725" marT="13434" marB="0" anchor="ctr"/>
                </a:tc>
              </a:tr>
            </a:tbl>
          </a:graphicData>
        </a:graphic>
      </p:graphicFrame>
      <p:sp>
        <p:nvSpPr>
          <p:cNvPr id="3" name="Rectangle 1"/>
          <p:cNvSpPr>
            <a:spLocks noChangeArrowheads="1"/>
          </p:cNvSpPr>
          <p:nvPr/>
        </p:nvSpPr>
        <p:spPr bwMode="auto">
          <a:xfrm>
            <a:off x="827584" y="548680"/>
            <a:ext cx="67687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Table 2. </a:t>
            </a:r>
            <a:r>
              <a:rPr kumimoji="0" lang="en-US" sz="1400" b="1" i="1"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TIMSS 2011, Sciences Achievement Scores of Students and HLM Analysis Results</a:t>
            </a:r>
            <a:endParaRPr kumimoji="0" lang="tr-TR" sz="1400" b="1" i="0" u="none" strike="noStrike" cap="none" normalizeH="0" baseline="0" dirty="0" smtClean="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1486099896"/>
              </p:ext>
            </p:extLst>
          </p:nvPr>
        </p:nvGraphicFramePr>
        <p:xfrm>
          <a:off x="683568" y="4437112"/>
          <a:ext cx="7632532" cy="1765173"/>
        </p:xfrm>
        <a:graphic>
          <a:graphicData uri="http://schemas.openxmlformats.org/drawingml/2006/table">
            <a:tbl>
              <a:tblPr firstRow="1" firstCol="1" bandRow="1" bandCol="1">
                <a:tableStyleId>{5C22544A-7EE6-4342-B048-85BDC9FD1C3A}</a:tableStyleId>
              </a:tblPr>
              <a:tblGrid>
                <a:gridCol w="1820741"/>
                <a:gridCol w="1996353"/>
                <a:gridCol w="1907719"/>
                <a:gridCol w="1907719"/>
              </a:tblGrid>
              <a:tr h="684890">
                <a:tc>
                  <a:txBody>
                    <a:bodyPr/>
                    <a:lstStyle/>
                    <a:p>
                      <a:pPr>
                        <a:lnSpc>
                          <a:spcPct val="115000"/>
                        </a:lnSpc>
                        <a:spcAft>
                          <a:spcPts val="0"/>
                        </a:spcAft>
                      </a:pPr>
                      <a:r>
                        <a:rPr lang="en-US" sz="1400" dirty="0">
                          <a:effectLst/>
                        </a:rPr>
                        <a:t>TIMSS</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Students’ Mathematics Achievement Score Average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solidFill>
                            <a:schemeClr val="bg1"/>
                          </a:solidFill>
                          <a:effectLst/>
                        </a:rPr>
                        <a:t>Variance</a:t>
                      </a:r>
                      <a:r>
                        <a:rPr lang="en-US" sz="1400" dirty="0">
                          <a:solidFill>
                            <a:schemeClr val="bg1"/>
                          </a:solidFill>
                          <a:effectLst/>
                          <a:highlight>
                            <a:srgbClr val="FFFF00"/>
                          </a:highlight>
                        </a:rPr>
                        <a:t> </a:t>
                      </a:r>
                      <a:r>
                        <a:rPr lang="en-US" sz="1400" dirty="0">
                          <a:solidFill>
                            <a:schemeClr val="bg1"/>
                          </a:solidFill>
                        </a:rPr>
                        <a:t>between teachers</a:t>
                      </a:r>
                      <a:endParaRPr lang="tr-TR" sz="1400" dirty="0">
                        <a:solidFill>
                          <a:schemeClr val="bg1"/>
                        </a:solidFill>
                        <a:effectLst/>
                      </a:endParaRPr>
                    </a:p>
                    <a:p>
                      <a:pPr algn="ctr">
                        <a:lnSpc>
                          <a:spcPct val="115000"/>
                        </a:lnSpc>
                        <a:spcAft>
                          <a:spcPts val="0"/>
                        </a:spcAft>
                      </a:pPr>
                      <a:r>
                        <a:rPr lang="en-US" sz="1400" dirty="0">
                          <a:effectLst/>
                        </a:rPr>
                        <a:t>(%)</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Variance</a:t>
                      </a:r>
                      <a:r>
                        <a:rPr lang="en-US" sz="1400" dirty="0">
                          <a:effectLst/>
                          <a:highlight>
                            <a:srgbClr val="FFFF00"/>
                          </a:highlight>
                        </a:rPr>
                        <a:t> </a:t>
                      </a:r>
                      <a:r>
                        <a:rPr lang="en-US" sz="1400" b="1" kern="1200" dirty="0">
                          <a:solidFill>
                            <a:schemeClr val="lt1"/>
                          </a:solidFill>
                          <a:effectLst/>
                          <a:latin typeface="+mn-lt"/>
                          <a:ea typeface="+mn-ea"/>
                          <a:cs typeface="+mn-cs"/>
                        </a:rPr>
                        <a:t>between </a:t>
                      </a:r>
                      <a:r>
                        <a:rPr lang="en-US" sz="1400" dirty="0">
                          <a:effectLst/>
                        </a:rPr>
                        <a:t>students</a:t>
                      </a:r>
                      <a:endParaRPr lang="tr-TR" sz="1400" dirty="0">
                        <a:effectLst/>
                      </a:endParaRPr>
                    </a:p>
                    <a:p>
                      <a:pPr algn="ctr">
                        <a:lnSpc>
                          <a:spcPct val="115000"/>
                        </a:lnSpc>
                        <a:spcAft>
                          <a:spcPts val="0"/>
                        </a:spcAft>
                      </a:pPr>
                      <a:r>
                        <a:rPr lang="en-US" sz="1400" dirty="0">
                          <a:effectLst/>
                        </a:rPr>
                        <a:t>(%)</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r>
              <a:tr h="227634">
                <a:tc>
                  <a:txBody>
                    <a:bodyPr/>
                    <a:lstStyle/>
                    <a:p>
                      <a:pPr>
                        <a:lnSpc>
                          <a:spcPct val="115000"/>
                        </a:lnSpc>
                        <a:spcAft>
                          <a:spcPts val="0"/>
                        </a:spcAft>
                      </a:pPr>
                      <a:r>
                        <a:rPr lang="en-US" sz="1400">
                          <a:effectLst/>
                        </a:rPr>
                        <a:t>Singapore</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611</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41</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59</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r>
              <a:tr h="227634">
                <a:tc>
                  <a:txBody>
                    <a:bodyPr/>
                    <a:lstStyle/>
                    <a:p>
                      <a:pPr>
                        <a:lnSpc>
                          <a:spcPct val="115000"/>
                        </a:lnSpc>
                        <a:spcAft>
                          <a:spcPts val="0"/>
                        </a:spcAft>
                      </a:pPr>
                      <a:r>
                        <a:rPr lang="en-US" sz="1400">
                          <a:effectLst/>
                        </a:rPr>
                        <a:t>Japan</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570</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13</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87</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r>
              <a:tr h="227634">
                <a:tc>
                  <a:txBody>
                    <a:bodyPr/>
                    <a:lstStyle/>
                    <a:p>
                      <a:pPr>
                        <a:lnSpc>
                          <a:spcPct val="115000"/>
                        </a:lnSpc>
                        <a:spcAft>
                          <a:spcPts val="0"/>
                        </a:spcAft>
                      </a:pPr>
                      <a:r>
                        <a:rPr lang="en-US" sz="1400">
                          <a:effectLst/>
                        </a:rPr>
                        <a:t>Finland</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514</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13</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87</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r>
              <a:tr h="227634">
                <a:tc>
                  <a:txBody>
                    <a:bodyPr/>
                    <a:lstStyle/>
                    <a:p>
                      <a:pPr>
                        <a:lnSpc>
                          <a:spcPct val="115000"/>
                        </a:lnSpc>
                        <a:spcAft>
                          <a:spcPts val="0"/>
                        </a:spcAft>
                      </a:pPr>
                      <a:r>
                        <a:rPr lang="en-US" sz="1400">
                          <a:effectLst/>
                        </a:rPr>
                        <a:t>Turkey</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452</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a:effectLst/>
                        </a:rPr>
                        <a:t>32</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pPr>
                      <a:r>
                        <a:rPr lang="en-US" sz="1400" dirty="0">
                          <a:effectLst/>
                        </a:rPr>
                        <a:t>68</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tc>
              </a:tr>
            </a:tbl>
          </a:graphicData>
        </a:graphic>
      </p:graphicFrame>
      <p:sp>
        <p:nvSpPr>
          <p:cNvPr id="5" name="Rectangle 2"/>
          <p:cNvSpPr>
            <a:spLocks noChangeArrowheads="1"/>
          </p:cNvSpPr>
          <p:nvPr/>
        </p:nvSpPr>
        <p:spPr bwMode="auto">
          <a:xfrm>
            <a:off x="1259632" y="3761547"/>
            <a:ext cx="619268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Table 3. </a:t>
            </a:r>
            <a:r>
              <a:rPr kumimoji="0" lang="en-US" sz="1400" b="1" i="1"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TIMSS 2011, Mathematics Achievement Scores of Students and HLM Analysis Results</a:t>
            </a:r>
            <a:endParaRPr kumimoji="0" lang="tr-TR" sz="1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315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55576" y="12687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 name="Grafik 2"/>
          <p:cNvGraphicFramePr/>
          <p:nvPr>
            <p:extLst>
              <p:ext uri="{D42A27DB-BD31-4B8C-83A1-F6EECF244321}">
                <p14:modId xmlns:p14="http://schemas.microsoft.com/office/powerpoint/2010/main" val="2925249510"/>
              </p:ext>
            </p:extLst>
          </p:nvPr>
        </p:nvGraphicFramePr>
        <p:xfrm>
          <a:off x="1259632" y="1412776"/>
          <a:ext cx="5561965"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396552" y="50131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Note: *p &lt;0.1; **p &lt;0.01; ***p &lt;0.001</a:t>
            </a:r>
            <a:endParaRPr kumimoji="0" lang="tr-TR"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Graph</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1. HLM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results</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of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the</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indicator</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being</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satisfied</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with</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tr-TR" sz="1100" b="0" i="0" u="none" strike="noStrike" cap="none" normalizeH="0" baseline="0" dirty="0" err="1"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profession</a:t>
            </a:r>
            <a:r>
              <a:rPr kumimoji="0" lang="tr-TR" sz="1100" b="0" i="0" u="none" strike="noStrike" cap="none" normalizeH="0" baseline="0" dirty="0" smtClean="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1923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78110275"/>
              </p:ext>
            </p:extLst>
          </p:nvPr>
        </p:nvGraphicFramePr>
        <p:xfrm>
          <a:off x="555871" y="1793315"/>
          <a:ext cx="8057129" cy="3026474"/>
        </p:xfrm>
        <a:graphic>
          <a:graphicData uri="http://schemas.openxmlformats.org/drawingml/2006/table">
            <a:tbl>
              <a:tblPr firstRow="1" firstCol="1" bandRow="1" bandCol="1">
                <a:tableStyleId>{5C22544A-7EE6-4342-B048-85BDC9FD1C3A}</a:tableStyleId>
              </a:tblPr>
              <a:tblGrid>
                <a:gridCol w="3421057"/>
                <a:gridCol w="1809631"/>
                <a:gridCol w="1838637"/>
                <a:gridCol w="987804"/>
              </a:tblGrid>
              <a:tr h="576065">
                <a:tc>
                  <a:txBody>
                    <a:bodyPr/>
                    <a:lstStyle/>
                    <a:p>
                      <a:pPr>
                        <a:lnSpc>
                          <a:spcPct val="107000"/>
                        </a:lnSpc>
                      </a:pPr>
                      <a:r>
                        <a:rPr lang="tr-TR" sz="1600" dirty="0">
                          <a:effectLst/>
                        </a:rPr>
                        <a:t/>
                      </a:r>
                      <a:br>
                        <a:rPr lang="tr-TR" sz="1600" dirty="0">
                          <a:effectLst/>
                        </a:rPr>
                      </a:br>
                      <a:r>
                        <a:rPr lang="tr-TR" sz="1600" dirty="0">
                          <a:effectLst/>
                        </a:rPr>
                        <a:t/>
                      </a:r>
                      <a:br>
                        <a:rPr lang="tr-TR" sz="1600" dirty="0">
                          <a:effectLst/>
                        </a:rPr>
                      </a:br>
                      <a:r>
                        <a:rPr lang="tr-TR" sz="1600" dirty="0">
                          <a:effectLst/>
                        </a:rPr>
                        <a:t/>
                      </a:r>
                      <a:br>
                        <a:rPr lang="tr-TR" sz="1600" dirty="0">
                          <a:effectLst/>
                        </a:rPr>
                      </a:br>
                      <a:r>
                        <a:rPr lang="tr-TR" sz="1600" dirty="0">
                          <a:effectLst/>
                        </a:rPr>
                        <a:t>Model Bileşeni</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Tahmin</a:t>
                      </a:r>
                      <a:endParaRPr lang="tr-TR" sz="1600" dirty="0">
                        <a:effectLst/>
                        <a:latin typeface="Calibri" panose="020F0502020204030204" pitchFamily="34" charset="0"/>
                      </a:endParaRPr>
                    </a:p>
                  </a:txBody>
                  <a:tcPr marL="68580" marR="68580" marT="0" marB="0" anchor="b"/>
                </a:tc>
                <a:tc>
                  <a:txBody>
                    <a:bodyPr/>
                    <a:lstStyle/>
                    <a:p>
                      <a:pPr indent="17145">
                        <a:lnSpc>
                          <a:spcPct val="107000"/>
                        </a:lnSpc>
                      </a:pPr>
                      <a:r>
                        <a:rPr lang="tr-TR" sz="1600">
                          <a:effectLst/>
                        </a:rPr>
                        <a:t>S.H.</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t</a:t>
                      </a:r>
                      <a:endParaRPr lang="tr-TR" sz="1600">
                        <a:effectLst/>
                        <a:latin typeface="Calibri" panose="020F0502020204030204" pitchFamily="34" charset="0"/>
                      </a:endParaRPr>
                    </a:p>
                  </a:txBody>
                  <a:tcPr marL="68580" marR="68580" marT="0" marB="0" anchor="b"/>
                </a:tc>
              </a:tr>
              <a:tr h="242814">
                <a:tc>
                  <a:txBody>
                    <a:bodyPr/>
                    <a:lstStyle/>
                    <a:p>
                      <a:pPr>
                        <a:lnSpc>
                          <a:spcPct val="107000"/>
                        </a:lnSpc>
                      </a:pPr>
                      <a:r>
                        <a:rPr lang="tr-TR" sz="1600" dirty="0">
                          <a:effectLst/>
                        </a:rPr>
                        <a:t>Öğrencilerin Genel Ortalaması, </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a:effectLst/>
                        </a:rPr>
                        <a:t>439.36</a:t>
                      </a:r>
                      <a:endParaRPr lang="tr-TR" sz="1600">
                        <a:effectLst/>
                        <a:latin typeface="Calibri" panose="020F0502020204030204" pitchFamily="34" charset="0"/>
                      </a:endParaRPr>
                    </a:p>
                  </a:txBody>
                  <a:tcPr marL="68580" marR="68580" marT="0" marB="0" anchor="b"/>
                </a:tc>
                <a:tc>
                  <a:txBody>
                    <a:bodyPr/>
                    <a:lstStyle/>
                    <a:p>
                      <a:pPr indent="17145">
                        <a:lnSpc>
                          <a:spcPct val="107000"/>
                        </a:lnSpc>
                      </a:pPr>
                      <a:r>
                        <a:rPr lang="tr-TR" sz="1600">
                          <a:effectLst/>
                        </a:rPr>
                        <a:t>6.28</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70.01**</a:t>
                      </a:r>
                      <a:endParaRPr lang="tr-TR" sz="1600">
                        <a:effectLst/>
                        <a:latin typeface="Calibri" panose="020F0502020204030204" pitchFamily="34" charset="0"/>
                      </a:endParaRPr>
                    </a:p>
                  </a:txBody>
                  <a:tcPr marL="68580" marR="68580" marT="0" marB="0" anchor="b"/>
                </a:tc>
              </a:tr>
              <a:tr h="242814">
                <a:tc>
                  <a:txBody>
                    <a:bodyPr/>
                    <a:lstStyle/>
                    <a:p>
                      <a:pPr>
                        <a:lnSpc>
                          <a:spcPct val="107000"/>
                        </a:lnSpc>
                      </a:pPr>
                      <a:r>
                        <a:rPr lang="tr-TR" sz="1600" dirty="0">
                          <a:effectLst/>
                        </a:rPr>
                        <a:t>KAYGI, </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a:effectLst/>
                        </a:rPr>
                        <a:t>-5.95</a:t>
                      </a:r>
                      <a:endParaRPr lang="tr-TR" sz="1600">
                        <a:effectLst/>
                        <a:latin typeface="Calibri" panose="020F0502020204030204" pitchFamily="34" charset="0"/>
                      </a:endParaRPr>
                    </a:p>
                  </a:txBody>
                  <a:tcPr marL="68580" marR="68580" marT="0" marB="0" anchor="b"/>
                </a:tc>
                <a:tc>
                  <a:txBody>
                    <a:bodyPr/>
                    <a:lstStyle/>
                    <a:p>
                      <a:pPr indent="17145">
                        <a:lnSpc>
                          <a:spcPct val="107000"/>
                        </a:lnSpc>
                      </a:pPr>
                      <a:r>
                        <a:rPr lang="tr-TR" sz="1600">
                          <a:effectLst/>
                        </a:rPr>
                        <a:t>2.28</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-2.61*</a:t>
                      </a:r>
                      <a:endParaRPr lang="tr-TR" sz="160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SORUMLULUK,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-2.99</a:t>
                      </a:r>
                      <a:endParaRPr lang="tr-TR" sz="1600" dirty="0">
                        <a:effectLst/>
                        <a:latin typeface="Calibri" panose="020F0502020204030204" pitchFamily="34" charset="0"/>
                      </a:endParaRPr>
                    </a:p>
                  </a:txBody>
                  <a:tcPr marL="68580" marR="68580" marT="0" marB="0" anchor="b"/>
                </a:tc>
                <a:tc>
                  <a:txBody>
                    <a:bodyPr/>
                    <a:lstStyle/>
                    <a:p>
                      <a:pPr indent="17145">
                        <a:lnSpc>
                          <a:spcPct val="107000"/>
                        </a:lnSpc>
                      </a:pPr>
                      <a:r>
                        <a:rPr lang="tr-TR" sz="1600" dirty="0">
                          <a:effectLst/>
                        </a:rPr>
                        <a:t>1.74</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a:effectLst/>
                        </a:rPr>
                        <a:t>-1.72</a:t>
                      </a:r>
                      <a:endParaRPr lang="tr-TR" sz="160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ÖZ YETERLİK,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12.72</a:t>
                      </a:r>
                      <a:endParaRPr lang="tr-TR" sz="1600">
                        <a:effectLst/>
                        <a:latin typeface="Calibri" panose="020F0502020204030204" pitchFamily="34" charset="0"/>
                      </a:endParaRPr>
                    </a:p>
                  </a:txBody>
                  <a:tcPr marL="68580" marR="68580" marT="0" marB="0" anchor="b"/>
                </a:tc>
                <a:tc>
                  <a:txBody>
                    <a:bodyPr/>
                    <a:lstStyle/>
                    <a:p>
                      <a:pPr indent="17145">
                        <a:lnSpc>
                          <a:spcPct val="107000"/>
                        </a:lnSpc>
                      </a:pPr>
                      <a:r>
                        <a:rPr lang="tr-TR" sz="1600" dirty="0">
                          <a:effectLst/>
                        </a:rPr>
                        <a:t>2.30</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a:effectLst/>
                        </a:rPr>
                        <a:t>5.54**</a:t>
                      </a:r>
                      <a:endParaRPr lang="tr-TR" sz="160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AÇIKLIK,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3.56</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2.21</a:t>
                      </a:r>
                      <a:endParaRPr lang="tr-TR" sz="1600" dirty="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1.61</a:t>
                      </a:r>
                      <a:endParaRPr lang="tr-TR" sz="1600" dirty="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ÇABA,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-0.07</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1.96</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-0.04</a:t>
                      </a:r>
                      <a:endParaRPr lang="tr-TR" sz="1600" dirty="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ÖZ KAVRAMI,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4.43</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2.38</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1.86</a:t>
                      </a:r>
                      <a:endParaRPr lang="tr-TR" sz="1600" dirty="0">
                        <a:effectLst/>
                        <a:latin typeface="Calibri" panose="020F0502020204030204" pitchFamily="34" charset="0"/>
                      </a:endParaRPr>
                    </a:p>
                  </a:txBody>
                  <a:tcPr marL="68580" marR="68580" marT="0" marB="0" anchor="b"/>
                </a:tc>
              </a:tr>
              <a:tr h="242814">
                <a:tc>
                  <a:txBody>
                    <a:bodyPr/>
                    <a:lstStyle/>
                    <a:p>
                      <a:pPr>
                        <a:lnSpc>
                          <a:spcPct val="107000"/>
                        </a:lnSpc>
                      </a:pPr>
                      <a:r>
                        <a:rPr lang="tr-TR" sz="1600">
                          <a:effectLst/>
                        </a:rPr>
                        <a:t>ÖZNEL NORM, </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a:effectLst/>
                        </a:rPr>
                        <a:t>-5.52</a:t>
                      </a:r>
                      <a:endParaRPr lang="tr-TR" sz="1600">
                        <a:effectLst/>
                        <a:latin typeface="Calibri" panose="020F0502020204030204" pitchFamily="34" charset="0"/>
                      </a:endParaRPr>
                    </a:p>
                  </a:txBody>
                  <a:tcPr marL="68580" marR="68580" marT="0" marB="0" anchor="b"/>
                </a:tc>
                <a:tc>
                  <a:txBody>
                    <a:bodyPr/>
                    <a:lstStyle/>
                    <a:p>
                      <a:pPr indent="17145">
                        <a:lnSpc>
                          <a:spcPct val="107000"/>
                        </a:lnSpc>
                      </a:pPr>
                      <a:r>
                        <a:rPr lang="tr-TR" sz="1600">
                          <a:effectLst/>
                        </a:rPr>
                        <a:t>1.53</a:t>
                      </a:r>
                      <a:endParaRPr lang="tr-TR" sz="1600">
                        <a:effectLst/>
                        <a:latin typeface="Calibri" panose="020F0502020204030204" pitchFamily="34" charset="0"/>
                      </a:endParaRPr>
                    </a:p>
                  </a:txBody>
                  <a:tcPr marL="68580" marR="68580" marT="0" marB="0" anchor="b"/>
                </a:tc>
                <a:tc>
                  <a:txBody>
                    <a:bodyPr/>
                    <a:lstStyle/>
                    <a:p>
                      <a:pPr>
                        <a:lnSpc>
                          <a:spcPct val="107000"/>
                        </a:lnSpc>
                      </a:pPr>
                      <a:r>
                        <a:rPr lang="tr-TR" sz="1600" dirty="0">
                          <a:effectLst/>
                        </a:rPr>
                        <a:t>-3,60**</a:t>
                      </a:r>
                      <a:endParaRPr lang="tr-TR" sz="1600" dirty="0">
                        <a:effectLst/>
                        <a:latin typeface="Calibri" panose="020F0502020204030204" pitchFamily="34" charset="0"/>
                      </a:endParaRPr>
                    </a:p>
                  </a:txBody>
                  <a:tcPr marL="68580" marR="68580" marT="0" marB="0" anchor="b"/>
                </a:tc>
              </a:tr>
            </a:tbl>
          </a:graphicData>
        </a:graphic>
      </p:graphicFrame>
      <p:graphicFrame>
        <p:nvGraphicFramePr>
          <p:cNvPr id="3" name="Nesne 2"/>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48" name="Equation" r:id="rId3" imgW="215994" imgH="228699" progId="Equation.DSMT4">
                  <p:embed/>
                </p:oleObj>
              </mc:Choice>
              <mc:Fallback>
                <p:oleObj name="Equation" r:id="rId3" imgW="215994" imgH="228699"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Nesne 3"/>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49" name="Equation" r:id="rId5" imgW="215994" imgH="228699" progId="Equation.DSMT4">
                  <p:embed/>
                </p:oleObj>
              </mc:Choice>
              <mc:Fallback>
                <p:oleObj name="Equation" r:id="rId5" imgW="215994" imgH="228699"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Nesne 4"/>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50" name="Equation" r:id="rId7" imgW="215994" imgH="228699" progId="Equation.DSMT4">
                  <p:embed/>
                </p:oleObj>
              </mc:Choice>
              <mc:Fallback>
                <p:oleObj name="Equation" r:id="rId7" imgW="215994" imgH="228699"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Nesne 5"/>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51" name="Equation" r:id="rId9" imgW="215806" imgH="228501" progId="Equation.DSMT4">
                  <p:embed/>
                </p:oleObj>
              </mc:Choice>
              <mc:Fallback>
                <p:oleObj name="Equation" r:id="rId9" imgW="215806" imgH="228501"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Nesne 6"/>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52" name="Equation" r:id="rId11" imgW="215806" imgH="228501" progId="Equation.DSMT4">
                  <p:embed/>
                </p:oleObj>
              </mc:Choice>
              <mc:Fallback>
                <p:oleObj name="Equation" r:id="rId11" imgW="215806" imgH="228501"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Nesne 7"/>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53" name="Equation" r:id="rId13" imgW="215806" imgH="228501" progId="Equation.DSMT4">
                  <p:embed/>
                </p:oleObj>
              </mc:Choice>
              <mc:Fallback>
                <p:oleObj name="Equation" r:id="rId13" imgW="215806" imgH="228501"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Nesne 8"/>
          <p:cNvGraphicFramePr>
            <a:graphicFrameLocks noChangeAspect="1"/>
          </p:cNvGraphicFramePr>
          <p:nvPr/>
        </p:nvGraphicFramePr>
        <p:xfrm>
          <a:off x="908050" y="2640013"/>
          <a:ext cx="190500" cy="258762"/>
        </p:xfrm>
        <a:graphic>
          <a:graphicData uri="http://schemas.openxmlformats.org/presentationml/2006/ole">
            <mc:AlternateContent xmlns:mc="http://schemas.openxmlformats.org/markup-compatibility/2006">
              <mc:Choice xmlns:v="urn:schemas-microsoft-com:vml" Requires="v">
                <p:oleObj spid="_x0000_s1054" name="Equation" r:id="rId15" imgW="215806" imgH="228501" progId="Equation.DSMT4">
                  <p:embed/>
                </p:oleObj>
              </mc:Choice>
              <mc:Fallback>
                <p:oleObj name="Equation" r:id="rId15" imgW="215806" imgH="228501"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8050" y="2640013"/>
                        <a:ext cx="190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179512" y="1124744"/>
            <a:ext cx="88098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463" algn="l" defTabSz="914400" rtl="0" eaLnBrk="0" fontAlgn="base" latinLnBrk="0" hangingPunct="0">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PISA 2012 </a:t>
            </a:r>
            <a:r>
              <a:rPr lang="tr-TR" b="1" dirty="0" smtClean="0">
                <a:latin typeface="Times New Roman" panose="02020603050405020304" pitchFamily="18" charset="0"/>
                <a:cs typeface="Times New Roman" panose="02020603050405020304" pitchFamily="18" charset="0"/>
              </a:rPr>
              <a:t>verilerinin analizi sonucunda elde edilen bir </a:t>
            </a:r>
            <a:r>
              <a:rPr kumimoji="0" lang="tr-TR"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rassal</a:t>
            </a: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katsayı modelinin sonuçları</a:t>
            </a:r>
            <a:endParaRPr kumimoji="0" lang="tr-TR" sz="1800" b="0" i="0" u="none" strike="noStrike" cap="none" normalizeH="0" baseline="0" dirty="0" smtClean="0">
              <a:ln>
                <a:noFill/>
              </a:ln>
              <a:solidFill>
                <a:schemeClr val="tx1"/>
              </a:solidFill>
              <a:effectLst/>
            </a:endParaRPr>
          </a:p>
          <a:p>
            <a:pPr marL="0" marR="0" lvl="0" indent="174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76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TEST GELİŞTİRME</a:t>
            </a:r>
            <a:endParaRPr lang="tr-TR" dirty="0"/>
          </a:p>
        </p:txBody>
      </p:sp>
      <p:sp>
        <p:nvSpPr>
          <p:cNvPr id="3" name="İçerik Yer Tutucusu 2"/>
          <p:cNvSpPr>
            <a:spLocks noGrp="1"/>
          </p:cNvSpPr>
          <p:nvPr>
            <p:ph idx="1"/>
          </p:nvPr>
        </p:nvSpPr>
        <p:spPr>
          <a:xfrm>
            <a:off x="457200" y="1340768"/>
            <a:ext cx="8229600" cy="4968552"/>
          </a:xfrm>
        </p:spPr>
        <p:txBody>
          <a:bodyPr>
            <a:normAutofit fontScale="92500" lnSpcReduction="20000"/>
          </a:bodyPr>
          <a:lstStyle/>
          <a:p>
            <a:r>
              <a:rPr lang="tr-TR" dirty="0" smtClean="0"/>
              <a:t>Uluslararası literatürün ve madde tiplerinin yakından takip edilmesini sağlamaktadır.</a:t>
            </a:r>
          </a:p>
          <a:p>
            <a:r>
              <a:rPr lang="tr-TR" dirty="0" smtClean="0"/>
              <a:t>Açıklanan madde tiplerinden yararlanılarak kullanılan madde tiplerinin geliştirilmesi, madde havuzlarının oluşturulması mümkündür.</a:t>
            </a:r>
          </a:p>
          <a:p>
            <a:r>
              <a:rPr lang="tr-TR" dirty="0" smtClean="0"/>
              <a:t>GEREKLİ ÇALIŞMALAR YAPILIRSA Test geliştirme uygulamalarının kalitesinin arttırılmasını sağlayabilir.</a:t>
            </a:r>
          </a:p>
          <a:p>
            <a:r>
              <a:rPr lang="tr-TR" dirty="0"/>
              <a:t>Maddelerin hazırlanması sürecine uygulamanın 3-4 yıl öncesinden başlanmaktadır. Bütün maddeler hazırlandıktan sonra redaksiyonlardan ve lokal pilot uygulamalardan geçirilmektedir.</a:t>
            </a:r>
          </a:p>
        </p:txBody>
      </p:sp>
    </p:spTree>
    <p:extLst>
      <p:ext uri="{BB962C8B-B14F-4D97-AF65-F5344CB8AC3E}">
        <p14:creationId xmlns:p14="http://schemas.microsoft.com/office/powerpoint/2010/main" val="110988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77500" lnSpcReduction="20000"/>
          </a:bodyPr>
          <a:lstStyle/>
          <a:p>
            <a:pPr marL="358775" indent="0">
              <a:buNone/>
            </a:pPr>
            <a:r>
              <a:rPr lang="tr-TR" dirty="0" smtClean="0"/>
              <a:t>Maddenin </a:t>
            </a:r>
            <a:r>
              <a:rPr lang="tr-TR" dirty="0"/>
              <a:t>ilk şekli hazırlandıktan sonra yürütülen bilişsel laboratuvar </a:t>
            </a:r>
            <a:r>
              <a:rPr lang="tr-TR" dirty="0" smtClean="0"/>
              <a:t>etkinlikler </a:t>
            </a:r>
            <a:r>
              <a:rPr lang="tr-TR" dirty="0"/>
              <a:t>(</a:t>
            </a:r>
            <a:r>
              <a:rPr lang="tr-TR" dirty="0" err="1"/>
              <a:t>cognitive</a:t>
            </a:r>
            <a:r>
              <a:rPr lang="tr-TR" dirty="0"/>
              <a:t> </a:t>
            </a:r>
            <a:r>
              <a:rPr lang="tr-TR" dirty="0" err="1"/>
              <a:t>laboratory</a:t>
            </a:r>
            <a:r>
              <a:rPr lang="tr-TR" dirty="0"/>
              <a:t> </a:t>
            </a:r>
            <a:r>
              <a:rPr lang="tr-TR" dirty="0" err="1"/>
              <a:t>activities</a:t>
            </a:r>
            <a:r>
              <a:rPr lang="tr-TR" dirty="0" smtClean="0"/>
              <a:t>):</a:t>
            </a:r>
            <a:endParaRPr lang="tr-TR" dirty="0"/>
          </a:p>
          <a:p>
            <a:r>
              <a:rPr lang="tr-TR" b="1" dirty="0"/>
              <a:t>1. Redaksiyon (</a:t>
            </a:r>
            <a:r>
              <a:rPr lang="tr-TR" b="1" dirty="0" err="1"/>
              <a:t>Item</a:t>
            </a:r>
            <a:r>
              <a:rPr lang="tr-TR" b="1" dirty="0"/>
              <a:t> </a:t>
            </a:r>
            <a:r>
              <a:rPr lang="tr-TR" b="1" dirty="0" err="1"/>
              <a:t>panelling</a:t>
            </a:r>
            <a:r>
              <a:rPr lang="tr-TR" b="1" dirty="0"/>
              <a:t>, </a:t>
            </a:r>
            <a:r>
              <a:rPr lang="tr-TR" b="1" dirty="0" err="1"/>
              <a:t>item</a:t>
            </a:r>
            <a:r>
              <a:rPr lang="tr-TR" b="1" dirty="0"/>
              <a:t> </a:t>
            </a:r>
            <a:r>
              <a:rPr lang="tr-TR" b="1" dirty="0" err="1"/>
              <a:t>shredding</a:t>
            </a:r>
            <a:r>
              <a:rPr lang="tr-TR" b="1" dirty="0"/>
              <a:t> </a:t>
            </a:r>
            <a:r>
              <a:rPr lang="tr-TR" b="1" dirty="0" err="1"/>
              <a:t>or</a:t>
            </a:r>
            <a:r>
              <a:rPr lang="tr-TR" b="1" dirty="0"/>
              <a:t> </a:t>
            </a:r>
            <a:r>
              <a:rPr lang="tr-TR" b="1" dirty="0" err="1"/>
              <a:t>cognitive</a:t>
            </a:r>
            <a:r>
              <a:rPr lang="tr-TR" b="1" dirty="0"/>
              <a:t> </a:t>
            </a:r>
            <a:r>
              <a:rPr lang="tr-TR" b="1" dirty="0" err="1"/>
              <a:t>walkthrough</a:t>
            </a:r>
            <a:r>
              <a:rPr lang="tr-TR" b="1" dirty="0"/>
              <a:t>): </a:t>
            </a:r>
            <a:r>
              <a:rPr lang="tr-TR" dirty="0"/>
              <a:t>Madde yazarlarının da yer aldığı, maddenin öğrenci ve kodlayıcı perspektifinden değerlendirildiği süreçtir. Bu sürecin sonunda genellikle madde revize edilir. Köklü değişiklikler gerektiğinde madde yeniden değerlendirilir</a:t>
            </a:r>
            <a:r>
              <a:rPr lang="tr-TR" dirty="0" smtClean="0"/>
              <a:t>.</a:t>
            </a:r>
          </a:p>
          <a:p>
            <a:r>
              <a:rPr lang="tr-TR" b="1" dirty="0"/>
              <a:t>2. Görüşmeler (</a:t>
            </a:r>
            <a:r>
              <a:rPr lang="tr-TR" b="1" dirty="0" err="1"/>
              <a:t>Cognitive</a:t>
            </a:r>
            <a:r>
              <a:rPr lang="tr-TR" b="1" dirty="0"/>
              <a:t> </a:t>
            </a:r>
            <a:r>
              <a:rPr lang="tr-TR" b="1" dirty="0" err="1"/>
              <a:t>interviews</a:t>
            </a:r>
            <a:r>
              <a:rPr lang="tr-TR" b="1" dirty="0"/>
              <a:t>): </a:t>
            </a:r>
            <a:r>
              <a:rPr lang="tr-TR" dirty="0"/>
              <a:t>Bireysel ya da grup öğrenci görüşmeleri için birçok soru birimi hazırlanır. Sesli düşünme metotlarıyla öğrencilerle bireysel ve grup görüşmeleri yapılarak öğrencilerin maddelerle uğraşırken kullandığı stratejiler ve düşünce süreçleri belirlenmeye çalışılır ve gerekli düzeltmeler yapılır. Bu süreçte özellikle soru ifadelerinin netleştirilmesine ve muhtemel öğrenci cevaplarına göre kodlama rehberlerinin geliştirilmesine yardımcı olunmaktadır</a:t>
            </a:r>
            <a:r>
              <a:rPr lang="tr-TR" dirty="0" smtClean="0"/>
              <a:t>.</a:t>
            </a:r>
            <a:endParaRPr lang="tr-TR" dirty="0"/>
          </a:p>
          <a:p>
            <a:endParaRPr lang="tr-TR" dirty="0"/>
          </a:p>
        </p:txBody>
      </p:sp>
    </p:spTree>
    <p:extLst>
      <p:ext uri="{BB962C8B-B14F-4D97-AF65-F5344CB8AC3E}">
        <p14:creationId xmlns:p14="http://schemas.microsoft.com/office/powerpoint/2010/main" val="2105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85000" lnSpcReduction="20000"/>
          </a:bodyPr>
          <a:lstStyle/>
          <a:p>
            <a:r>
              <a:rPr lang="tr-TR" dirty="0"/>
              <a:t>3. </a:t>
            </a:r>
            <a:r>
              <a:rPr lang="tr-TR" b="1" dirty="0"/>
              <a:t>Yerel Pilot Uygulama (</a:t>
            </a:r>
            <a:r>
              <a:rPr lang="tr-TR" b="1" dirty="0" err="1"/>
              <a:t>Pre-trial</a:t>
            </a:r>
            <a:r>
              <a:rPr lang="tr-TR" b="1" dirty="0"/>
              <a:t> </a:t>
            </a:r>
            <a:r>
              <a:rPr lang="tr-TR" b="1" dirty="0" err="1"/>
              <a:t>testing</a:t>
            </a:r>
            <a:r>
              <a:rPr lang="tr-TR" b="1" dirty="0"/>
              <a:t> </a:t>
            </a:r>
            <a:r>
              <a:rPr lang="tr-TR" b="1" dirty="0" smtClean="0"/>
              <a:t>– </a:t>
            </a:r>
            <a:r>
              <a:rPr lang="tr-TR" b="1" dirty="0" err="1" smtClean="0"/>
              <a:t>cognitive</a:t>
            </a:r>
            <a:r>
              <a:rPr lang="tr-TR" b="1" dirty="0" smtClean="0"/>
              <a:t> </a:t>
            </a:r>
            <a:r>
              <a:rPr lang="tr-TR" b="1" dirty="0" err="1" smtClean="0"/>
              <a:t>comparison</a:t>
            </a:r>
            <a:r>
              <a:rPr lang="tr-TR" b="1" dirty="0" smtClean="0"/>
              <a:t> </a:t>
            </a:r>
            <a:r>
              <a:rPr lang="tr-TR" b="1" dirty="0" err="1"/>
              <a:t>studies</a:t>
            </a:r>
            <a:r>
              <a:rPr lang="tr-TR" b="1" dirty="0"/>
              <a:t>): </a:t>
            </a:r>
            <a:r>
              <a:rPr lang="tr-TR" dirty="0"/>
              <a:t>Maddeler </a:t>
            </a:r>
            <a:r>
              <a:rPr lang="tr-TR" dirty="0" smtClean="0"/>
              <a:t>geliştirildiği ülkedeki </a:t>
            </a:r>
            <a:r>
              <a:rPr lang="tr-TR" dirty="0"/>
              <a:t>bazı okulların birkaç sınıfında 15 </a:t>
            </a:r>
            <a:r>
              <a:rPr lang="tr-TR" dirty="0" smtClean="0"/>
              <a:t>yaş </a:t>
            </a:r>
            <a:r>
              <a:rPr lang="tr-TR" dirty="0"/>
              <a:t>grubu öğrencilere uygulanır. Bu pilot </a:t>
            </a:r>
            <a:r>
              <a:rPr lang="tr-TR" dirty="0" smtClean="0"/>
              <a:t>uygulama sonucunda </a:t>
            </a:r>
            <a:r>
              <a:rPr lang="tr-TR" dirty="0"/>
              <a:t>elde edilen istatistiksel veriler ile maddelerin </a:t>
            </a:r>
            <a:r>
              <a:rPr lang="tr-TR" dirty="0" smtClean="0"/>
              <a:t>işlerliği </a:t>
            </a:r>
            <a:r>
              <a:rPr lang="tr-TR" dirty="0"/>
              <a:t>ve bağıl madde güçlüğü belirlenir </a:t>
            </a:r>
            <a:r>
              <a:rPr lang="tr-TR" dirty="0" smtClean="0"/>
              <a:t>ve kodlama </a:t>
            </a:r>
            <a:r>
              <a:rPr lang="tr-TR" dirty="0"/>
              <a:t>rehberleri daha detaylı bir </a:t>
            </a:r>
            <a:r>
              <a:rPr lang="tr-TR" dirty="0" smtClean="0"/>
              <a:t>şekilde geliştirilir</a:t>
            </a:r>
            <a:r>
              <a:rPr lang="tr-TR" dirty="0"/>
              <a:t>. </a:t>
            </a:r>
            <a:r>
              <a:rPr lang="tr-TR" dirty="0" smtClean="0"/>
              <a:t>İşlemeyen </a:t>
            </a:r>
            <a:r>
              <a:rPr lang="tr-TR" dirty="0"/>
              <a:t>maddeler çıkartılır</a:t>
            </a:r>
            <a:r>
              <a:rPr lang="tr-TR" dirty="0" smtClean="0"/>
              <a:t>.</a:t>
            </a:r>
          </a:p>
          <a:p>
            <a:r>
              <a:rPr lang="tr-TR" dirty="0" smtClean="0"/>
              <a:t>4</a:t>
            </a:r>
            <a:r>
              <a:rPr lang="tr-TR" dirty="0"/>
              <a:t>. </a:t>
            </a:r>
            <a:r>
              <a:rPr lang="tr-TR" b="1" dirty="0"/>
              <a:t>Uluslararası Kontrol: </a:t>
            </a:r>
            <a:r>
              <a:rPr lang="tr-TR" dirty="0"/>
              <a:t>Önceki </a:t>
            </a:r>
            <a:r>
              <a:rPr lang="tr-TR" dirty="0" smtClean="0"/>
              <a:t>işlemler farklı kültürlerden </a:t>
            </a:r>
            <a:r>
              <a:rPr lang="tr-TR" dirty="0"/>
              <a:t>gelen </a:t>
            </a:r>
            <a:r>
              <a:rPr lang="tr-TR" dirty="0" smtClean="0"/>
              <a:t>meslektaşların oluşturduğu </a:t>
            </a:r>
            <a:r>
              <a:rPr lang="tr-TR" dirty="0"/>
              <a:t>bir test</a:t>
            </a:r>
            <a:br>
              <a:rPr lang="tr-TR" dirty="0"/>
            </a:br>
            <a:r>
              <a:rPr lang="tr-TR" dirty="0" smtClean="0"/>
              <a:t>geliştirme </a:t>
            </a:r>
            <a:r>
              <a:rPr lang="tr-TR" dirty="0"/>
              <a:t>ekibi tarafından yürütülür. Farklı kültürlerden gelen öğrenciler ile </a:t>
            </a:r>
            <a:r>
              <a:rPr lang="tr-TR" dirty="0" smtClean="0"/>
              <a:t>görüşmeler </a:t>
            </a:r>
            <a:r>
              <a:rPr lang="tr-TR" dirty="0"/>
              <a:t>yapılır </a:t>
            </a:r>
            <a:r>
              <a:rPr lang="tr-TR" dirty="0" smtClean="0"/>
              <a:t>ve</a:t>
            </a:r>
            <a:br>
              <a:rPr lang="tr-TR" dirty="0" smtClean="0"/>
            </a:br>
            <a:r>
              <a:rPr lang="tr-TR" dirty="0" smtClean="0"/>
              <a:t>uluslararası </a:t>
            </a:r>
            <a:r>
              <a:rPr lang="tr-TR" dirty="0"/>
              <a:t>okullarda pilot uygulamalar yapılır. </a:t>
            </a:r>
            <a:r>
              <a:rPr lang="tr-TR" dirty="0" smtClean="0"/>
              <a:t>İstatistiksel çalışmalar </a:t>
            </a:r>
            <a:r>
              <a:rPr lang="tr-TR" dirty="0"/>
              <a:t>yapılır. Kodlama rehberleri</a:t>
            </a:r>
            <a:br>
              <a:rPr lang="tr-TR" dirty="0"/>
            </a:br>
            <a:r>
              <a:rPr lang="tr-TR" dirty="0" smtClean="0"/>
              <a:t>geliştirilir</a:t>
            </a:r>
            <a:r>
              <a:rPr lang="tr-TR" dirty="0"/>
              <a:t>.</a:t>
            </a:r>
            <a:br>
              <a:rPr lang="tr-TR" dirty="0"/>
            </a:br>
            <a:endParaRPr lang="tr-TR" dirty="0"/>
          </a:p>
          <a:p>
            <a:endParaRPr lang="tr-TR" dirty="0"/>
          </a:p>
        </p:txBody>
      </p:sp>
    </p:spTree>
    <p:extLst>
      <p:ext uri="{BB962C8B-B14F-4D97-AF65-F5344CB8AC3E}">
        <p14:creationId xmlns:p14="http://schemas.microsoft.com/office/powerpoint/2010/main" val="301683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TEKNOLOJİLERİNE KATKISI</a:t>
            </a:r>
            <a:endParaRPr lang="tr-TR" dirty="0"/>
          </a:p>
        </p:txBody>
      </p:sp>
      <p:sp>
        <p:nvSpPr>
          <p:cNvPr id="3" name="İçerik Yer Tutucusu 2"/>
          <p:cNvSpPr>
            <a:spLocks noGrp="1"/>
          </p:cNvSpPr>
          <p:nvPr>
            <p:ph idx="1"/>
          </p:nvPr>
        </p:nvSpPr>
        <p:spPr>
          <a:xfrm>
            <a:off x="457200" y="1600200"/>
            <a:ext cx="8229600" cy="4493096"/>
          </a:xfrm>
        </p:spPr>
        <p:txBody>
          <a:bodyPr>
            <a:normAutofit fontScale="92500"/>
          </a:bodyPr>
          <a:lstStyle/>
          <a:p>
            <a:r>
              <a:rPr lang="tr-TR" dirty="0" smtClean="0"/>
              <a:t>Türkiye’de Problem </a:t>
            </a:r>
            <a:r>
              <a:rPr lang="tr-TR" dirty="0"/>
              <a:t>Çözme alanında </a:t>
            </a:r>
            <a:r>
              <a:rPr lang="tr-TR" dirty="0" smtClean="0"/>
              <a:t>yapılan interaktif ve açık uçlu soruların yer aldığı </a:t>
            </a:r>
            <a:r>
              <a:rPr lang="tr-TR" dirty="0" smtClean="0">
                <a:solidFill>
                  <a:srgbClr val="FF0000"/>
                </a:solidFill>
              </a:rPr>
              <a:t>en geniş kapsamlı</a:t>
            </a:r>
            <a:r>
              <a:rPr lang="tr-TR" dirty="0" smtClean="0"/>
              <a:t> </a:t>
            </a:r>
            <a:r>
              <a:rPr lang="tr-TR" dirty="0"/>
              <a:t>Bilgisayar Tabanlı </a:t>
            </a:r>
            <a:r>
              <a:rPr lang="tr-TR" dirty="0" smtClean="0"/>
              <a:t>Değerlendirme</a:t>
            </a:r>
            <a:r>
              <a:rPr lang="tr-TR" dirty="0"/>
              <a:t> </a:t>
            </a:r>
            <a:r>
              <a:rPr lang="tr-TR" dirty="0" smtClean="0"/>
              <a:t>çalışması ilk defa PISA 2012 de gerçekleştirilmiştir. </a:t>
            </a:r>
            <a:endParaRPr lang="tr-TR" dirty="0"/>
          </a:p>
          <a:p>
            <a:r>
              <a:rPr lang="tr-TR" dirty="0"/>
              <a:t>Uluslararası projelerde kullanılan bilgisayar tabanlı değerlendirmeler yurt içinde yapılan çalışmalara örnek olmaktadır</a:t>
            </a:r>
            <a:r>
              <a:rPr lang="tr-TR" dirty="0" smtClean="0"/>
              <a:t>.</a:t>
            </a:r>
          </a:p>
          <a:p>
            <a:r>
              <a:rPr lang="tr-TR" dirty="0" smtClean="0"/>
              <a:t>ABİDE de karşılaşılan online kodlama çalışmaları PISA uygulamalarına benzemektedir.</a:t>
            </a:r>
            <a:endParaRPr lang="tr-TR" dirty="0"/>
          </a:p>
          <a:p>
            <a:endParaRPr lang="tr-TR" dirty="0"/>
          </a:p>
        </p:txBody>
      </p:sp>
    </p:spTree>
    <p:extLst>
      <p:ext uri="{BB962C8B-B14F-4D97-AF65-F5344CB8AC3E}">
        <p14:creationId xmlns:p14="http://schemas.microsoft.com/office/powerpoint/2010/main" val="276229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247650"/>
            <a:ext cx="7858125"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5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260648"/>
            <a:ext cx="8344914" cy="5966867"/>
          </a:xfrm>
          <a:prstGeom prst="rect">
            <a:avLst/>
          </a:prstGeom>
        </p:spPr>
      </p:pic>
    </p:spTree>
    <p:extLst>
      <p:ext uri="{BB962C8B-B14F-4D97-AF65-F5344CB8AC3E}">
        <p14:creationId xmlns:p14="http://schemas.microsoft.com/office/powerpoint/2010/main" val="371153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0648"/>
            <a:ext cx="777240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9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490" y="342017"/>
            <a:ext cx="74676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 5"/>
          <p:cNvGrpSpPr/>
          <p:nvPr/>
        </p:nvGrpSpPr>
        <p:grpSpPr>
          <a:xfrm>
            <a:off x="6372201" y="1628799"/>
            <a:ext cx="1916342" cy="1791392"/>
            <a:chOff x="6715140" y="3643314"/>
            <a:chExt cx="1785949" cy="1285884"/>
          </a:xfrm>
        </p:grpSpPr>
        <p:cxnSp>
          <p:nvCxnSpPr>
            <p:cNvPr id="7" name="15 Düz Ok Bağlayıcısı"/>
            <p:cNvCxnSpPr/>
            <p:nvPr/>
          </p:nvCxnSpPr>
          <p:spPr>
            <a:xfrm flipV="1">
              <a:off x="7143768" y="4063916"/>
              <a:ext cx="645106"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17 Oval"/>
            <p:cNvSpPr/>
            <p:nvPr/>
          </p:nvSpPr>
          <p:spPr>
            <a:xfrm>
              <a:off x="6715140" y="3643314"/>
              <a:ext cx="428628" cy="128588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8 Metin kutusu"/>
            <p:cNvSpPr txBox="1"/>
            <p:nvPr/>
          </p:nvSpPr>
          <p:spPr>
            <a:xfrm>
              <a:off x="7643833" y="3830049"/>
              <a:ext cx="857256" cy="646331"/>
            </a:xfrm>
            <a:prstGeom prst="rect">
              <a:avLst/>
            </a:prstGeom>
            <a:noFill/>
          </p:spPr>
          <p:txBody>
            <a:bodyPr wrap="square" rtlCol="0">
              <a:spAutoFit/>
            </a:bodyPr>
            <a:lstStyle/>
            <a:p>
              <a:r>
                <a:rPr lang="tr-TR" dirty="0" smtClean="0">
                  <a:solidFill>
                    <a:srgbClr val="FF0000"/>
                  </a:solidFill>
                </a:rPr>
                <a:t>Aletin tuşları</a:t>
              </a:r>
              <a:endParaRPr lang="tr-TR" dirty="0">
                <a:solidFill>
                  <a:srgbClr val="FF0000"/>
                </a:solidFill>
              </a:endParaRPr>
            </a:p>
          </p:txBody>
        </p:sp>
      </p:grpSp>
    </p:spTree>
    <p:extLst>
      <p:ext uri="{BB962C8B-B14F-4D97-AF65-F5344CB8AC3E}">
        <p14:creationId xmlns:p14="http://schemas.microsoft.com/office/powerpoint/2010/main" val="4105313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1481</TotalTime>
  <Words>964</Words>
  <Application>Microsoft Office PowerPoint</Application>
  <PresentationFormat>Ekran Gösterisi (4:3)</PresentationFormat>
  <Paragraphs>159</Paragraphs>
  <Slides>19</Slides>
  <Notes>3</Notes>
  <HiddenSlides>0</HiddenSlides>
  <MMClips>0</MMClips>
  <ScaleCrop>false</ScaleCrop>
  <HeadingPairs>
    <vt:vector size="8" baseType="variant">
      <vt:variant>
        <vt:lpstr>Kullanılan Yazı Tipleri</vt:lpstr>
      </vt:variant>
      <vt:variant>
        <vt:i4>8</vt:i4>
      </vt:variant>
      <vt:variant>
        <vt:lpstr>Tema</vt:lpstr>
      </vt:variant>
      <vt:variant>
        <vt:i4>2</vt:i4>
      </vt:variant>
      <vt:variant>
        <vt:lpstr>Eklenmiş OLE Hizmet Programları</vt:lpstr>
      </vt:variant>
      <vt:variant>
        <vt:i4>1</vt:i4>
      </vt:variant>
      <vt:variant>
        <vt:lpstr>Slayt Başlıkları</vt:lpstr>
      </vt:variant>
      <vt:variant>
        <vt:i4>19</vt:i4>
      </vt:variant>
    </vt:vector>
  </HeadingPairs>
  <TitlesOfParts>
    <vt:vector size="30" baseType="lpstr">
      <vt:lpstr>Arial</vt:lpstr>
      <vt:lpstr>Calibri</vt:lpstr>
      <vt:lpstr>Franklin Gothic Book</vt:lpstr>
      <vt:lpstr>Franklin Gothic Medium</vt:lpstr>
      <vt:lpstr>Palatino Linotype</vt:lpstr>
      <vt:lpstr>Times New Roman</vt:lpstr>
      <vt:lpstr>Tunga</vt:lpstr>
      <vt:lpstr>Wingdings</vt:lpstr>
      <vt:lpstr>Açılar</vt:lpstr>
      <vt:lpstr>Ofis Teması</vt:lpstr>
      <vt:lpstr>MathType 6.0 Equation</vt:lpstr>
      <vt:lpstr>PISA-TIMSS ÇALIŞMALARININ GETİRİLERİ</vt:lpstr>
      <vt:lpstr>TEST GELİŞTİRME</vt:lpstr>
      <vt:lpstr>PowerPoint Sunusu</vt:lpstr>
      <vt:lpstr>PowerPoint Sunusu</vt:lpstr>
      <vt:lpstr>EĞİTİM TEKNOLOJİLERİNE KATKISI</vt:lpstr>
      <vt:lpstr>PowerPoint Sunusu</vt:lpstr>
      <vt:lpstr>PowerPoint Sunusu</vt:lpstr>
      <vt:lpstr>PowerPoint Sunusu</vt:lpstr>
      <vt:lpstr>PowerPoint Sunusu</vt:lpstr>
      <vt:lpstr>BİLİMSEL ARAŞTIRMALARA KATKISI</vt:lpstr>
      <vt:lpstr>SAĞLIKLI VE UZUN VADELİ POLİTİKALAR</vt:lpstr>
      <vt:lpstr>2002- 2012 yılları arasında bütçeden eğitime ayrılan payı gösteren yukarıdaki grafiğe göre, 2003-2012 yılları arasındaki PISA puan artışı ile eğitime ayrılan payın arttırılması arasında pozitif bir ilişki olduğu söylenebilir. </vt:lpstr>
      <vt:lpstr>PowerPoint Sunusu</vt:lpstr>
      <vt:lpstr>PowerPoint Sunusu</vt:lpstr>
      <vt:lpstr>PowerPoint Sunusu</vt:lpstr>
      <vt:lpstr>DETAYLI ANALİZLER</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ULUSLARARASI ÖĞRENCİ DEĞERLENDİRME PROGRAMI</dc:title>
  <dc:creator>Etglab01 PC06</dc:creator>
  <cp:lastModifiedBy>Admin</cp:lastModifiedBy>
  <cp:revision>112</cp:revision>
  <dcterms:created xsi:type="dcterms:W3CDTF">2012-01-20T08:04:32Z</dcterms:created>
  <dcterms:modified xsi:type="dcterms:W3CDTF">2016-05-09T01:41:08Z</dcterms:modified>
</cp:coreProperties>
</file>